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25" r:id="rId10"/>
    <p:sldId id="498" r:id="rId11"/>
    <p:sldId id="526" r:id="rId12"/>
    <p:sldId id="530" r:id="rId13"/>
    <p:sldId id="531" r:id="rId14"/>
    <p:sldId id="532" r:id="rId15"/>
    <p:sldId id="533" r:id="rId16"/>
    <p:sldId id="534" r:id="rId17"/>
    <p:sldId id="535" r:id="rId18"/>
    <p:sldId id="536" r:id="rId19"/>
    <p:sldId id="537" r:id="rId20"/>
    <p:sldId id="427" r:id="rId21"/>
  </p:sldIdLst>
  <p:sldSz cx="12192000" cy="6858000"/>
  <p:notesSz cx="6858000" cy="9144000"/>
  <p:embeddedFontLst>
    <p:embeddedFont>
      <p:font typeface="方正书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楷体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方正仿宋_GBK" pitchFamily="65" charset="-122"/>
      <p:regular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方正小标宋_GBK" pitchFamily="65" charset="-122"/>
      <p:regular r:id="rId33"/>
    </p:embeddedFont>
    <p:embeddedFont>
      <p:font typeface="NEU-HZ" pitchFamily="2" charset="-122"/>
      <p:regular r:id="rId34"/>
      <p:italic r:id="rId35"/>
    </p:embeddedFont>
    <p:embeddedFont>
      <p:font typeface="方正黑体_GBK" pitchFamily="65" charset="-122"/>
      <p:regular r:id="rId36"/>
    </p:embeddedFont>
    <p:embeddedFont>
      <p:font typeface="楷体" pitchFamily="49" charset="-122"/>
      <p:regular r:id="rId37"/>
    </p:embeddedFont>
    <p:embeddedFont>
      <p:font typeface="NEU-XT" pitchFamily="18" charset="-122"/>
      <p:regular r:id="rId38"/>
    </p:embeddedFont>
    <p:embeddedFont>
      <p:font typeface="方正隶变_GBK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方正大标宋_GBK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4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0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园地三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81636" y="970593"/>
            <a:ext cx="109302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六、查字典。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轮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的部首是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按音序查字法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应先查首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字母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再查音节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可以组词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跟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的部首是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按音序查字法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应先查首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字母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再查音节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页码是第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页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11" name="image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06155" y="1879133"/>
            <a:ext cx="248749" cy="4974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56865" y="277108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96389" y="2767386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lun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2922" y="277108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96389" y="35448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/>
                <a:cs typeface="Times New Roman"/>
              </a:rPr>
              <a:t>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8965" y="438313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6389" y="4383131"/>
            <a:ext cx="9541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gen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3529" y="4442466"/>
            <a:ext cx="886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153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7" y="841079"/>
            <a:ext cx="1099517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七、口语交际。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小丽生病了</a:t>
            </a:r>
            <a:r>
              <a:rPr lang="en-US" altLang="zh-CN" sz="3600" spc="-15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latin typeface="Calibri"/>
                <a:ea typeface="方正楷体_GBK"/>
                <a:cs typeface="Times New Roman"/>
              </a:rPr>
              <a:t>今天不能来上学。她需要给老师打电话请假。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您好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有什么事吗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好的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那你就在家好好休息吧。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谢谢老师。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好的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再见。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7362" y="233693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我是小丽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9821" y="3751256"/>
            <a:ext cx="5048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我生病了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想请一天假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36401" y="51638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43259"/>
            <a:ext cx="108190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八、选一选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讲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打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折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做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甩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玩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排球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故事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象棋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游戏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绳子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纸船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毽子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手工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105" y="35957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7798" y="35833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0900" y="35632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3581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7102" y="43581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80899" y="43467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7729" y="51936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7101" y="51895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3731"/>
            <a:ext cx="1088833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九、想一想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生活中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我们常用到的礼貌用语有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《赠汪伦》中表达诗人和朋友情谊深厚的诗句是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7147" y="18539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对不起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842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没关系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8460" y="268074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谢谢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48002" y="26842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8305" y="4329707"/>
            <a:ext cx="3709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桃花潭水深千尺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0697" y="4316845"/>
            <a:ext cx="4242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不及汪伦送我情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2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1067"/>
            <a:ext cx="107267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回顾课文内容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选一选 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告诉我们生活中处处有快乐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事事有乐趣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一课中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我们懂得了朋友之间要互相帮助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;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u="sng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告诉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我们每个人都需要朋友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有朋友才会快乐。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《小公鸡和小鸭子》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《树和喜鹊》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《怎么都快乐》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6616" y="18333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7055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6731" y="34422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2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69624"/>
            <a:ext cx="1086094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十、阅读短文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小蚂蚁回家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蚂蚁爬上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飞机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蜻蜓起飞了。萤火虫在前面点起了亮晶晶的小灯笼。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蜻蜓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飞啊飞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飞过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青青的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假山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飞过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绿绿的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草坪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飞过漂亮的花坛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终于把小蚂蚁送到了家。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28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0451" y="875181"/>
            <a:ext cx="109414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主要写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回家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短文写了蜻蜓飞过的地方有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、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在文中找出合适的词语填在下面的括号里。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的小灯笼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漂亮的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的草坪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4671" y="100335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2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1851" y="10450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蜻蜓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29863" y="102517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小蚂蚁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32719" y="26995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假山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61300" y="26872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2825" y="522256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亮晶晶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31908" y="52194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23476" y="60193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22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4857" y="893781"/>
            <a:ext cx="107686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文中的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飞机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指的是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萤火虫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蜻蜓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圈出第二自然段中表示颜色的词。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9669" y="10621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898" y="3468618"/>
            <a:ext cx="10704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蜻蜓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飞啊飞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飞过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青青的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假山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飞过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绿绿的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草坪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飞过漂亮的花坛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终于把小蚂蚁送到了家。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058553" y="3705272"/>
            <a:ext cx="890639" cy="52277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328248" y="3645024"/>
            <a:ext cx="890639" cy="52277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601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748" y="896558"/>
            <a:ext cx="107770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两个词可以看出蜻蜓飞了很久才把小蚂蚁送回到家。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106692" y="98694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飞啊飞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5779" y="9869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终于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07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53234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十一、看图写话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提示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1.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图中有哪些人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2.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他们在做什么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3.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他们的心情怎么样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68874" y="2679374"/>
            <a:ext cx="3643041" cy="21090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3357610"/>
            <a:ext cx="110797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星期天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丽丽和东东来到一块</a:t>
            </a:r>
            <a:r>
              <a:rPr lang="zh-CN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空</a:t>
            </a:r>
            <a:endParaRPr lang="en-US" altLang="zh-CN" sz="3600" dirty="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地上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看书。书可好看了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逗得东东</a:t>
            </a:r>
            <a:r>
              <a:rPr lang="zh-CN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</a:t>
            </a:r>
            <a:endParaRPr lang="en-US" altLang="zh-CN" sz="3600" dirty="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大笑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丽丽闪着明亮的大眼睛也跟着笑起来。他们看得多开心啊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solidFill>
                  <a:srgbClr val="E72582"/>
                </a:solidFill>
                <a:latin typeface="方正仿宋_GBK"/>
                <a:cs typeface="Times New Roman"/>
              </a:rPr>
              <a:t> 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07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9" y="861094"/>
            <a:ext cx="107015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一、给下面的加点字选择正确的读音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打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招呼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hū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hu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dū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dōu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当心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dānɡ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dànɡ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乐曲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yuè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背后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bēi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bèi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非得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děi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dé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5588" y="21804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52738" y="21531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2787" y="29249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66023" y="2898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9836" y="37890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88279" y="375897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89581" y="19370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248741" y="27333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76667" y="19879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31141" y="35492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032104" y="35093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120890" y="27089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40357" y="861094"/>
            <a:ext cx="10399555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写偏旁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再写出带有这个偏旁的字。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wánɡ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shī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" name="image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49137" y="2156369"/>
            <a:ext cx="298732" cy="44942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91743"/>
            <a:ext cx="1289735" cy="127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302284" y="206862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玩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8058" y="38967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尸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5" y="3564620"/>
            <a:ext cx="1289735" cy="127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5330382" y="375827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1316" y="1094547"/>
            <a:ext cx="56484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zú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chē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841079"/>
            <a:ext cx="1289735" cy="127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567141" y="12603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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7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890306" y="3049648"/>
            <a:ext cx="189676" cy="379352"/>
          </a:xfrm>
          <a:prstGeom prst="rect">
            <a:avLst/>
          </a:prstGeom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2492896"/>
            <a:ext cx="1289735" cy="127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5372635" y="101795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跟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2635" y="266977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轮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905" y="937361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三、认一认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32" y="1839678"/>
            <a:ext cx="6902018" cy="383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11156" y="2214779"/>
            <a:ext cx="2913850" cy="20636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066341" y="3297537"/>
            <a:ext cx="2958665" cy="20210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066341" y="2281806"/>
            <a:ext cx="3025454" cy="20262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43450" y="3294942"/>
            <a:ext cx="3081556" cy="20824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83" y="1098134"/>
            <a:ext cx="8224969" cy="466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346048" y="1442992"/>
            <a:ext cx="4969152" cy="13169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87620" y="2869120"/>
            <a:ext cx="3727580" cy="12582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74555" y="4127383"/>
            <a:ext cx="4440645" cy="12835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681608" y="1635853"/>
            <a:ext cx="4633592" cy="38506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4216" y="996085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16" y="1850165"/>
            <a:ext cx="8803065" cy="173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31659"/>
              </p:ext>
            </p:extLst>
          </p:nvPr>
        </p:nvGraphicFramePr>
        <p:xfrm>
          <a:off x="738622" y="2576830"/>
          <a:ext cx="192068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960344"/>
                <a:gridCol w="960344"/>
              </a:tblGrid>
              <a:tr h="8385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91" y="3785921"/>
            <a:ext cx="5422609" cy="164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979" y="3734135"/>
            <a:ext cx="2268304" cy="1699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03160"/>
              </p:ext>
            </p:extLst>
          </p:nvPr>
        </p:nvGraphicFramePr>
        <p:xfrm>
          <a:off x="4000237" y="2540664"/>
          <a:ext cx="200845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04225"/>
                <a:gridCol w="1004225"/>
              </a:tblGrid>
              <a:tr h="71357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758326"/>
              </p:ext>
            </p:extLst>
          </p:nvPr>
        </p:nvGraphicFramePr>
        <p:xfrm>
          <a:off x="7269979" y="2576830"/>
          <a:ext cx="202502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12511"/>
                <a:gridCol w="1012511"/>
              </a:tblGrid>
              <a:tr h="66220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316391"/>
              </p:ext>
            </p:extLst>
          </p:nvPr>
        </p:nvGraphicFramePr>
        <p:xfrm>
          <a:off x="778865" y="4475720"/>
          <a:ext cx="203929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19648"/>
                <a:gridCol w="1019648"/>
              </a:tblGrid>
              <a:tr h="6583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943566"/>
              </p:ext>
            </p:extLst>
          </p:nvPr>
        </p:nvGraphicFramePr>
        <p:xfrm>
          <a:off x="4025405" y="4466605"/>
          <a:ext cx="198328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991641"/>
                <a:gridCol w="991641"/>
              </a:tblGrid>
              <a:tr h="6926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262581"/>
              </p:ext>
            </p:extLst>
          </p:nvPr>
        </p:nvGraphicFramePr>
        <p:xfrm>
          <a:off x="7269979" y="4441438"/>
          <a:ext cx="211730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58651"/>
                <a:gridCol w="1058651"/>
              </a:tblGrid>
              <a:tr h="6758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65" y="1213907"/>
            <a:ext cx="10953750" cy="157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218139"/>
              </p:ext>
            </p:extLst>
          </p:nvPr>
        </p:nvGraphicFramePr>
        <p:xfrm>
          <a:off x="761998" y="1780909"/>
          <a:ext cx="1790702" cy="876566"/>
        </p:xfrm>
        <a:graphic>
          <a:graphicData uri="http://schemas.openxmlformats.org/drawingml/2006/table">
            <a:tbl>
              <a:tblPr firstRow="1" firstCol="1" bandRow="1"/>
              <a:tblGrid>
                <a:gridCol w="895351"/>
                <a:gridCol w="895351"/>
              </a:tblGrid>
              <a:tr h="876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763491"/>
              </p:ext>
            </p:extLst>
          </p:nvPr>
        </p:nvGraphicFramePr>
        <p:xfrm>
          <a:off x="3656290" y="1807037"/>
          <a:ext cx="1813332" cy="860662"/>
        </p:xfrm>
        <a:graphic>
          <a:graphicData uri="http://schemas.openxmlformats.org/drawingml/2006/table">
            <a:tbl>
              <a:tblPr firstRow="1" firstCol="1" bandRow="1"/>
              <a:tblGrid>
                <a:gridCol w="906666"/>
                <a:gridCol w="906666"/>
              </a:tblGrid>
              <a:tr h="86066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941550"/>
              </p:ext>
            </p:extLst>
          </p:nvPr>
        </p:nvGraphicFramePr>
        <p:xfrm>
          <a:off x="6575658" y="1815425"/>
          <a:ext cx="177977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889888"/>
                <a:gridCol w="889888"/>
              </a:tblGrid>
              <a:tr h="53349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03188"/>
              </p:ext>
            </p:extLst>
          </p:nvPr>
        </p:nvGraphicFramePr>
        <p:xfrm>
          <a:off x="9520192" y="1892066"/>
          <a:ext cx="174622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873111"/>
                <a:gridCol w="873111"/>
              </a:tblGrid>
              <a:tr h="750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6953"/>
            <a:ext cx="105421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小鸭子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飞快地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游到小公鸡身边。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同学们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听老师讲课。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树很快乐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喜鹊也很快乐。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也很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我独自一个人在家里安静地看书。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独自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4171" y="269110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5873" y="42495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0300" y="43415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8143" y="42717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19513" y="42717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1000" y="591837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67757" y="5915373"/>
            <a:ext cx="4569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一个人出去玩了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520</Words>
  <Application>Microsoft Office PowerPoint</Application>
  <PresentationFormat>自定义</PresentationFormat>
  <Paragraphs>198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方正书宋_GBK</vt:lpstr>
      <vt:lpstr>方正大标宋简体</vt:lpstr>
      <vt:lpstr>微软雅黑</vt:lpstr>
      <vt:lpstr>方正楷体_GBK</vt:lpstr>
      <vt:lpstr>华文宋体</vt:lpstr>
      <vt:lpstr>方正仿宋_GBK</vt:lpstr>
      <vt:lpstr>NEU-BZ</vt:lpstr>
      <vt:lpstr>方正小标宋_GBK</vt:lpstr>
      <vt:lpstr>NEU-HZ</vt:lpstr>
      <vt:lpstr>方正黑体_GBK</vt:lpstr>
      <vt:lpstr>Wingdings</vt:lpstr>
      <vt:lpstr>楷体</vt:lpstr>
      <vt:lpstr>汉仪雅酷黑 95W</vt:lpstr>
      <vt:lpstr>NEU-XT</vt:lpstr>
      <vt:lpstr>方正隶变_GBK</vt:lpstr>
      <vt:lpstr>Times New Roman</vt:lpstr>
      <vt:lpstr>Calibri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260</cp:revision>
  <dcterms:created xsi:type="dcterms:W3CDTF">2019-06-19T02:08:00Z</dcterms:created>
  <dcterms:modified xsi:type="dcterms:W3CDTF">2026-03-17T01:03:10Z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