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427" r:id="rId7"/>
  </p:sldIdLst>
  <p:sldSz cx="12192000" cy="6858000"/>
  <p:notesSz cx="6858000" cy="9144000"/>
  <p:embeddedFontLst>
    <p:embeddedFont>
      <p:font typeface="方正小标宋_GBK" panose="03000509000000000000" pitchFamily="65" charset="-122"/>
      <p:regular r:id="rId8"/>
    </p:embeddedFont>
    <p:embeddedFont>
      <p:font typeface="Calibri" panose="020F0502020204030204" pitchFamily="34" charset="0"/>
      <p:regular r:id="rId9"/>
      <p:bold r:id="rId10"/>
      <p:italic r:id="rId11"/>
      <p:boldItalic r:id="rId12"/>
    </p:embeddedFont>
    <p:embeddedFont>
      <p:font typeface="方正楷体_GBK" panose="03000509000000000000" pitchFamily="65" charset="-122"/>
      <p:regular r:id="rId13"/>
    </p:embeddedFont>
    <p:embeddedFont>
      <p:font typeface="NEU-BZ" panose="02010600010101010101" pitchFamily="2" charset="-122"/>
      <p:regular r:id="rId14"/>
      <p:bold r:id="rId15"/>
      <p:italic r:id="rId16"/>
      <p:boldItalic r:id="rId17"/>
    </p:embeddedFont>
    <p:embeddedFont>
      <p:font typeface="NEU-HZ" panose="02010600010101010101" pitchFamily="2" charset="-122"/>
      <p:regular r:id="rId18"/>
      <p:italic r:id="rId19"/>
    </p:embeddedFont>
    <p:embeddedFont>
      <p:font typeface="方正隶变_GBK" panose="03000509000000000000" pitchFamily="65" charset="-122"/>
      <p:regular r:id="rId20"/>
    </p:embeddedFont>
    <p:embeddedFont>
      <p:font typeface="方正仿宋_GBK" panose="03000509000000000000" pitchFamily="65" charset="-122"/>
      <p:regular r:id="rId21"/>
    </p:embeddedFont>
    <p:embeddedFont>
      <p:font typeface="微软雅黑" panose="020B0503020204020204" pitchFamily="34" charset="-122"/>
      <p:regular r:id="rId22"/>
      <p:bold r:id="rId23"/>
    </p:embeddedFont>
    <p:embeddedFont>
      <p:font typeface="方正黑体_GBK" panose="03000509000000000000" pitchFamily="65" charset="-122"/>
      <p:regular r:id="rId24"/>
    </p:embeddedFont>
    <p:embeddedFont>
      <p:font typeface="方正大标宋简体" panose="02010600030101010101" charset="-122"/>
      <p:regular r:id="rId25"/>
    </p:embeddedFont>
    <p:embeddedFont>
      <p:font typeface="方正大标宋_GBK" panose="03000509000000000000" pitchFamily="65" charset="-122"/>
      <p:regular r:id="rId2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font" Target="fonts/font19.fntdata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font" Target="fonts/font18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presProps" Target="presProp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zh-CN" sz="6000">
                <a:latin typeface="Calibri"/>
                <a:ea typeface="方正小标宋_GBK"/>
                <a:cs typeface="Times New Roman"/>
              </a:rPr>
              <a:t>姓氏歌</a:t>
            </a:r>
            <a:r>
              <a:rPr lang="zh-CN" altLang="zh-CN" sz="6000">
                <a:ea typeface="Calibri"/>
                <a:cs typeface="Times New Roman"/>
              </a:rPr>
              <a:t> </a:t>
            </a:r>
            <a:r>
              <a:rPr lang="en-US" altLang="zh-CN" sz="6000">
                <a:latin typeface="方正小标宋_GBK"/>
                <a:ea typeface="方正楷体_GBK"/>
                <a:cs typeface="Times New Roman"/>
              </a:rPr>
              <a:t>(</a:t>
            </a:r>
            <a:r>
              <a:rPr lang="zh-CN" altLang="zh-CN" sz="6000">
                <a:latin typeface="Calibri"/>
                <a:ea typeface="方正小标宋_GBK"/>
                <a:cs typeface="Times New Roman"/>
              </a:rPr>
              <a:t>二</a:t>
            </a:r>
            <a:r>
              <a:rPr lang="en-US" altLang="zh-CN" sz="6000">
                <a:latin typeface="方正小标宋_GBK"/>
                <a:ea typeface="方正楷体_GBK"/>
                <a:cs typeface="Times New Roman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951637"/>
            <a:ext cx="1100645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一、认一认</a:t>
            </a:r>
            <a:r>
              <a:rPr lang="en-US" altLang="zh-CN" sz="3600" dirty="0">
                <a:solidFill>
                  <a:srgbClr val="000000"/>
                </a:solidFill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选姓氏。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填序号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孙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古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吴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④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郑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⑤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雷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⑥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李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十口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6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木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子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6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子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小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)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雨田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6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关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耳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6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口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天</a:t>
            </a:r>
            <a:r>
              <a:rPr lang="en-US" altLang="zh-CN" sz="3600" dirty="0" smtClean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)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994465" y="278266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956034" y="368759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⑤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987830" y="288004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⑥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987829" y="372162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④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981195" y="288036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①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981195" y="368759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③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15764"/>
            <a:ext cx="446789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二、拼一拼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写一写。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74052" y="1910439"/>
            <a:ext cx="11382834" cy="1892017"/>
            <a:chOff x="574052" y="1602621"/>
            <a:chExt cx="9870495" cy="1640641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4052" y="1602621"/>
              <a:ext cx="6627058" cy="16406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93153" y="1611674"/>
              <a:ext cx="6151394" cy="16043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052" y="3917887"/>
            <a:ext cx="8177044" cy="17432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9633237"/>
              </p:ext>
            </p:extLst>
          </p:nvPr>
        </p:nvGraphicFramePr>
        <p:xfrm>
          <a:off x="2508658" y="2578778"/>
          <a:ext cx="2226304" cy="1078821"/>
        </p:xfrm>
        <a:graphic>
          <a:graphicData uri="http://schemas.openxmlformats.org/drawingml/2006/table">
            <a:tbl>
              <a:tblPr firstRow="1" firstCol="1" bandRow="1"/>
              <a:tblGrid>
                <a:gridCol w="1113152"/>
                <a:gridCol w="1113152"/>
              </a:tblGrid>
              <a:tr h="107882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什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么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2118771"/>
              </p:ext>
            </p:extLst>
          </p:nvPr>
        </p:nvGraphicFramePr>
        <p:xfrm>
          <a:off x="6753224" y="2559162"/>
          <a:ext cx="1113152" cy="1078821"/>
        </p:xfrm>
        <a:graphic>
          <a:graphicData uri="http://schemas.openxmlformats.org/drawingml/2006/table">
            <a:tbl>
              <a:tblPr firstRow="1" firstCol="1" bandRow="1"/>
              <a:tblGrid>
                <a:gridCol w="1113152"/>
              </a:tblGrid>
              <a:tr h="1078821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zh-CN" sz="5400" kern="1200" smtClean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胡</a:t>
                      </a:r>
                      <a:endParaRPr lang="zh-CN" sz="5400" kern="1200">
                        <a:solidFill>
                          <a:srgbClr val="E72582"/>
                        </a:solidFill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3" name="表格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523840"/>
              </p:ext>
            </p:extLst>
          </p:nvPr>
        </p:nvGraphicFramePr>
        <p:xfrm>
          <a:off x="8355618" y="2566705"/>
          <a:ext cx="1113152" cy="1078821"/>
        </p:xfrm>
        <a:graphic>
          <a:graphicData uri="http://schemas.openxmlformats.org/drawingml/2006/table">
            <a:tbl>
              <a:tblPr firstRow="1" firstCol="1" bandRow="1"/>
              <a:tblGrid>
                <a:gridCol w="1113152"/>
              </a:tblGrid>
              <a:tr h="1078821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zh-CN" sz="5400" kern="1200" smtClean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古</a:t>
                      </a:r>
                      <a:endParaRPr lang="zh-CN" sz="5400" kern="1200">
                        <a:solidFill>
                          <a:srgbClr val="E72582"/>
                        </a:solidFill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4" name="表格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3621590"/>
              </p:ext>
            </p:extLst>
          </p:nvPr>
        </p:nvGraphicFramePr>
        <p:xfrm>
          <a:off x="10380657" y="2556144"/>
          <a:ext cx="1113152" cy="1078821"/>
        </p:xfrm>
        <a:graphic>
          <a:graphicData uri="http://schemas.openxmlformats.org/drawingml/2006/table">
            <a:tbl>
              <a:tblPr firstRow="1" firstCol="1" bandRow="1"/>
              <a:tblGrid>
                <a:gridCol w="1113152"/>
              </a:tblGrid>
              <a:tr h="1078821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zh-CN" sz="5400" kern="1200" smtClean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胡</a:t>
                      </a:r>
                      <a:endParaRPr lang="zh-CN" sz="5400" kern="1200">
                        <a:solidFill>
                          <a:srgbClr val="E72582"/>
                        </a:solidFill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5" name="表格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4174956"/>
              </p:ext>
            </p:extLst>
          </p:nvPr>
        </p:nvGraphicFramePr>
        <p:xfrm>
          <a:off x="1408271" y="4509901"/>
          <a:ext cx="1113152" cy="1078821"/>
        </p:xfrm>
        <a:graphic>
          <a:graphicData uri="http://schemas.openxmlformats.org/drawingml/2006/table">
            <a:tbl>
              <a:tblPr firstRow="1" firstCol="1" bandRow="1"/>
              <a:tblGrid>
                <a:gridCol w="1113152"/>
              </a:tblGrid>
              <a:tr h="1078821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zh-CN" sz="5400" kern="1200" smtClean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古</a:t>
                      </a:r>
                      <a:endParaRPr lang="zh-CN" sz="5400" kern="1200">
                        <a:solidFill>
                          <a:srgbClr val="E72582"/>
                        </a:solidFill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6" name="表格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7371201"/>
              </p:ext>
            </p:extLst>
          </p:nvPr>
        </p:nvGraphicFramePr>
        <p:xfrm>
          <a:off x="4069786" y="4518954"/>
          <a:ext cx="1113152" cy="1078821"/>
        </p:xfrm>
        <a:graphic>
          <a:graphicData uri="http://schemas.openxmlformats.org/drawingml/2006/table">
            <a:tbl>
              <a:tblPr firstRow="1" firstCol="1" bandRow="1"/>
              <a:tblGrid>
                <a:gridCol w="1113152"/>
              </a:tblGrid>
              <a:tr h="1078821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zh-CN" sz="5400" kern="1200" smtClean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言</a:t>
                      </a:r>
                      <a:endParaRPr lang="zh-CN" sz="5400" kern="1200">
                        <a:solidFill>
                          <a:srgbClr val="E72582"/>
                        </a:solidFill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706255"/>
            <a:ext cx="10900477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三、读一读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做一做。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indent="2514600"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仿宋_GBK"/>
                <a:cs typeface="Times New Roman"/>
              </a:rPr>
              <a:t>他姓什么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?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他姓张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。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 indent="2514600">
              <a:lnSpc>
                <a:spcPct val="200000"/>
              </a:lnSpc>
              <a:spcAft>
                <a:spcPts val="0"/>
              </a:spcAft>
            </a:pP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什么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张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?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弓长张</a:t>
            </a:r>
            <a:r>
              <a:rPr lang="zh-CN" altLang="zh-CN" sz="3600" smtClean="0">
                <a:latin typeface="Calibri"/>
                <a:ea typeface="方正仿宋_GBK"/>
                <a:cs typeface="Times New Roman"/>
              </a:rPr>
              <a:t>。</a:t>
            </a:r>
            <a:endParaRPr lang="en-US" altLang="zh-CN" sz="3600" smtClean="0">
              <a:latin typeface="Calibri"/>
              <a:ea typeface="方正仿宋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选段共有</a:t>
            </a:r>
            <a:r>
              <a:rPr lang="en-US" altLang="zh-CN" sz="3600" smtClean="0">
                <a:latin typeface="方正楷体_GBK"/>
                <a:ea typeface="方正楷体_GBK"/>
                <a:cs typeface="Times New Roman"/>
              </a:rPr>
              <a:t>(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句话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。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用</a:t>
            </a:r>
            <a:r>
              <a:rPr lang="en-US" altLang="zh-CN" sz="3600" smtClean="0">
                <a:latin typeface="NEU-BZ"/>
                <a:ea typeface="方正楷体_GBK"/>
                <a:cs typeface="Times New Roman"/>
              </a:rPr>
              <a:t>“    ”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圈出文段中的姓氏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en-US" sz="3600"/>
          </a:p>
        </p:txBody>
      </p:sp>
      <p:sp>
        <p:nvSpPr>
          <p:cNvPr id="6" name="椭圆 5"/>
          <p:cNvSpPr/>
          <p:nvPr/>
        </p:nvSpPr>
        <p:spPr>
          <a:xfrm>
            <a:off x="1639011" y="5558590"/>
            <a:ext cx="421105" cy="421105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035164" y="4405242"/>
            <a:ext cx="4187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itchFamily="18" charset="0"/>
                <a:ea typeface="方正楷体_GBK"/>
                <a:cs typeface="Times New Roman" pitchFamily="18" charset="0"/>
              </a:rPr>
              <a:t>4</a:t>
            </a:r>
            <a:endParaRPr lang="zh-CN" altLang="en-US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="" xmlns:a16="http://schemas.microsoft.com/office/drawing/2014/main" id="{79264D76-B83B-EF12-1E1E-9C2B62B8E5BA}"/>
              </a:ext>
            </a:extLst>
          </p:cNvPr>
          <p:cNvSpPr/>
          <p:nvPr/>
        </p:nvSpPr>
        <p:spPr>
          <a:xfrm>
            <a:off x="6008687" y="2266672"/>
            <a:ext cx="513345" cy="499471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718287"/>
            <a:ext cx="11333615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你知道还有哪些姓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?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至少写两种</a:t>
            </a:r>
            <a:r>
              <a:rPr lang="en-US" altLang="zh-CN" sz="3600" smtClean="0">
                <a:latin typeface="方正仿宋_GBK"/>
                <a:ea typeface="方正楷体_GBK"/>
                <a:cs typeface="Times New Roman"/>
              </a:rPr>
              <a:t>)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                      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>
                <a:latin typeface="NEU-BZ"/>
                <a:ea typeface="方正楷体_GBK"/>
                <a:cs typeface="Times New Roman"/>
              </a:rPr>
              <a:t> 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4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许星</a:t>
            </a:r>
            <a:r>
              <a:rPr lang="en-US" altLang="zh-CN" sz="3600">
                <a:latin typeface="方正仿宋_GBK"/>
                <a:ea typeface="方正楷体_GBK"/>
                <a:cs typeface="Times New Roman"/>
              </a:rPr>
              <a:t>:</a:t>
            </a:r>
            <a:r>
              <a:rPr lang="zh-CN" altLang="zh-CN" sz="3600" u="sng">
                <a:latin typeface="Calibri"/>
                <a:ea typeface="方正仿宋_GBK"/>
                <a:cs typeface="Times New Roman"/>
              </a:rPr>
              <a:t>我姓许</a:t>
            </a:r>
            <a:r>
              <a:rPr lang="en-US" altLang="zh-CN" sz="3600" u="sng"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u="sng">
                <a:latin typeface="Calibri"/>
                <a:ea typeface="方正仿宋_GBK"/>
                <a:cs typeface="Times New Roman"/>
              </a:rPr>
              <a:t>言午许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照样子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编姓氏歌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吕平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: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方正楷体_GBK"/>
                <a:cs typeface="Times New Roman"/>
              </a:rPr>
              <a:t>                                             </a:t>
            </a:r>
            <a:r>
              <a:rPr lang="zh-CN" altLang="zh-CN" sz="3600" u="sng">
                <a:latin typeface="Calibri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 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5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我知道的复姓有</a:t>
            </a:r>
            <a:r>
              <a:rPr lang="en-US" altLang="zh-CN" sz="3600">
                <a:latin typeface="方正楷体_GBK"/>
                <a:cs typeface="Times New Roman"/>
              </a:rPr>
              <a:t>:</a:t>
            </a:r>
            <a:r>
              <a:rPr lang="en-US" altLang="zh-CN" sz="3600" u="sng"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 u="sng" smtClean="0">
                <a:latin typeface="Calibri"/>
                <a:ea typeface="方正仿宋_GBK"/>
                <a:cs typeface="Times New Roman"/>
              </a:rPr>
              <a:t>                  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、</a:t>
            </a:r>
            <a:r>
              <a:rPr lang="en-US" altLang="zh-CN" sz="3600" u="sng"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600" u="sng" smtClean="0">
                <a:latin typeface="Calibri"/>
                <a:ea typeface="方正仿宋_GBK"/>
                <a:cs typeface="Times New Roman"/>
              </a:rPr>
              <a:t>                  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、</a:t>
            </a:r>
            <a:r>
              <a:rPr lang="en-US" altLang="zh-CN" sz="3600" u="sng" smtClean="0">
                <a:latin typeface="Calibri"/>
                <a:ea typeface="方正仿宋_GBK"/>
                <a:cs typeface="Times New Roman"/>
              </a:rPr>
              <a:t>                 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等。</a:t>
            </a:r>
            <a:endParaRPr lang="zh-CN" altLang="en-US" sz="3600"/>
          </a:p>
        </p:txBody>
      </p:sp>
      <p:sp>
        <p:nvSpPr>
          <p:cNvPr id="3" name="矩形 2"/>
          <p:cNvSpPr/>
          <p:nvPr/>
        </p:nvSpPr>
        <p:spPr>
          <a:xfrm>
            <a:off x="1141212" y="1938772"/>
            <a:ext cx="632416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: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王、陈、林、周、朱等。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231472" y="4260867"/>
            <a:ext cx="306045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我姓吕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方正楷体_GBK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双口吕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627602" y="533167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东方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977867" y="5331677"/>
            <a:ext cx="136447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ea typeface="Calibri"/>
                <a:cs typeface="Times New Roman"/>
              </a:rPr>
              <a:t> 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上官</a:t>
            </a:r>
            <a:r>
              <a:rPr lang="zh-CN" altLang="zh-CN" sz="3600" b="1">
                <a:solidFill>
                  <a:srgbClr val="E72582"/>
                </a:solidFill>
                <a:ea typeface="Calibri"/>
                <a:cs typeface="Times New Roman"/>
              </a:rPr>
              <a:t> 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340019" y="5331677"/>
            <a:ext cx="123623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ea typeface="Calibri"/>
                <a:cs typeface="Times New Roman"/>
              </a:rPr>
              <a:t> 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欧阳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</TotalTime>
  <Words>224</Words>
  <Application>Microsoft Office PowerPoint</Application>
  <PresentationFormat>宽屏</PresentationFormat>
  <Paragraphs>51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2" baseType="lpstr">
      <vt:lpstr>方正小标宋_GBK</vt:lpstr>
      <vt:lpstr>Calibri</vt:lpstr>
      <vt:lpstr>方正楷体_GBK</vt:lpstr>
      <vt:lpstr>NEU-BZ</vt:lpstr>
      <vt:lpstr>Arial</vt:lpstr>
      <vt:lpstr>NEU-HZ</vt:lpstr>
      <vt:lpstr>汉仪雅酷黑 95W</vt:lpstr>
      <vt:lpstr>Wingdings</vt:lpstr>
      <vt:lpstr>Times New Roman</vt:lpstr>
      <vt:lpstr>方正隶变_GBK</vt:lpstr>
      <vt:lpstr>方正仿宋_GBK</vt:lpstr>
      <vt:lpstr>微软雅黑</vt:lpstr>
      <vt:lpstr>方正黑体_GBK</vt:lpstr>
      <vt:lpstr>方正大标宋简体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239</cp:revision>
  <dcterms:created xsi:type="dcterms:W3CDTF">2019-06-19T02:08:00Z</dcterms:created>
  <dcterms:modified xsi:type="dcterms:W3CDTF">2026-02-27T06:09:53Z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