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4" r:id="rId6"/>
    <p:sldId id="525" r:id="rId7"/>
    <p:sldId id="526" r:id="rId8"/>
    <p:sldId id="528" r:id="rId9"/>
    <p:sldId id="529" r:id="rId10"/>
    <p:sldId id="498" r:id="rId11"/>
    <p:sldId id="522" r:id="rId12"/>
    <p:sldId id="527" r:id="rId13"/>
    <p:sldId id="427" r:id="rId14"/>
  </p:sldIdLst>
  <p:sldSz cx="12192000" cy="6858000"/>
  <p:notesSz cx="6858000" cy="9144000"/>
  <p:embeddedFontLst>
    <p:embeddedFont>
      <p:font typeface="NEU-XT" pitchFamily="18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NEU-HZ" pitchFamily="2" charset="-122"/>
      <p:regular r:id="rId18"/>
      <p:italic r:id="rId19"/>
    </p:embeddedFont>
    <p:embeddedFont>
      <p:font typeface="方正仿宋_GBK" pitchFamily="65" charset="-122"/>
      <p:regular r:id="rId20"/>
    </p:embeddedFont>
    <p:embeddedFont>
      <p:font typeface="方正楷体_GBK" pitchFamily="65" charset="-122"/>
      <p:regular r:id="rId21"/>
    </p:embeddedFont>
    <p:embeddedFont>
      <p:font typeface="方正黑体_GBK" pitchFamily="65" charset="-122"/>
      <p:regular r:id="rId22"/>
    </p:embeddedFont>
    <p:embeddedFont>
      <p:font typeface="楷体" pitchFamily="49" charset="-122"/>
      <p:regular r:id="rId23"/>
    </p:embeddedFont>
    <p:embeddedFont>
      <p:font typeface="华文宋体" pitchFamily="2" charset="-122"/>
      <p:regular r:id="rId24"/>
    </p:embeddedFont>
    <p:embeddedFont>
      <p:font typeface="NEU-B6" pitchFamily="18" charset="-122"/>
      <p:regular r:id="rId25"/>
      <p:italic r:id="rId26"/>
    </p:embeddedFont>
    <p:embeddedFont>
      <p:font typeface="方正小标宋_GBK" pitchFamily="65" charset="-122"/>
      <p:regular r:id="rId27"/>
    </p:embeddedFont>
    <p:embeddedFont>
      <p:font typeface="方正隶变_GBK" charset="-122"/>
      <p:regular r:id="rId28"/>
    </p:embeddedFont>
    <p:embeddedFont>
      <p:font typeface="方正大标宋_GBK" charset="-122"/>
      <p:regular r:id="rId29"/>
    </p:embeddedFont>
    <p:embeddedFont>
      <p:font typeface="方正大标宋简体" charset="-122"/>
      <p:regular r:id="rId30"/>
    </p:embeddedFont>
    <p:embeddedFont>
      <p:font typeface="NEU-BZ" pitchFamily="2" charset="-122"/>
      <p:regular r:id="rId31"/>
      <p:bold r:id="rId32"/>
      <p:italic r:id="rId33"/>
      <p:boldItalic r:id="rId3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34" Type="http://schemas.openxmlformats.org/officeDocument/2006/relationships/font" Target="fonts/font20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33" Type="http://schemas.openxmlformats.org/officeDocument/2006/relationships/font" Target="fonts/font19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32" Type="http://schemas.openxmlformats.org/officeDocument/2006/relationships/font" Target="fonts/font18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font" Target="fonts/font14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font" Target="fonts/font1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font" Target="fonts/font16.fntdata"/><Relationship Id="rId35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15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8.TIF"/><Relationship Id="rId5" Type="http://schemas.openxmlformats.org/officeDocument/2006/relationships/image" Target="../media/image7.TIF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6" Type="http://schemas.openxmlformats.org/officeDocument/2006/relationships/image" Target="../media/image14.tif"/><Relationship Id="rId5" Type="http://schemas.openxmlformats.org/officeDocument/2006/relationships/image" Target="../media/image13.tif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altLang="zh-CN" sz="600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  </a:t>
            </a:r>
            <a:r>
              <a:rPr lang="zh-CN" altLang="en-US" sz="600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春夏秋冬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25867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125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92772" y="1585440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阅读儿歌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回答问题。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　　　</a:t>
            </a:r>
            <a:r>
              <a:rPr lang="zh-CN" altLang="zh-CN" sz="360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　　　　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四季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歌</a:t>
            </a:r>
            <a:endParaRPr lang="en-US" altLang="zh-CN" sz="3600" smtClean="0">
              <a:solidFill>
                <a:srgbClr val="000000"/>
              </a:solidFill>
              <a:latin typeface="NEU-BZ"/>
              <a:ea typeface="方正小标宋_GBK"/>
              <a:cs typeface="Times New Roman"/>
            </a:endParaRPr>
          </a:p>
          <a:p>
            <a:pPr indent="2598738"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春天 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到</a:t>
            </a:r>
            <a:r>
              <a:rPr lang="en-US" altLang="zh-CN" sz="360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布谷叫</a:t>
            </a:r>
            <a:r>
              <a:rPr lang="en-US" altLang="zh-CN" sz="360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桃花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梨花眯眯笑。</a:t>
            </a:r>
            <a:endParaRPr lang="en-US" altLang="zh-CN" sz="3600">
              <a:solidFill>
                <a:srgbClr val="000000"/>
              </a:solidFill>
              <a:latin typeface="NEU-BZ"/>
              <a:ea typeface="方正仿宋_GBK"/>
              <a:cs typeface="Times New Roman"/>
            </a:endParaRPr>
          </a:p>
          <a:p>
            <a:pPr indent="2598738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夏天到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知了叫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石榴荷花开得好。</a:t>
            </a:r>
            <a:endParaRPr lang="en-US" altLang="zh-CN" sz="3600">
              <a:solidFill>
                <a:srgbClr val="000000"/>
              </a:solidFill>
              <a:latin typeface="NEU-BZ"/>
              <a:ea typeface="方正仿宋_GBK"/>
              <a:cs typeface="Times New Roman"/>
            </a:endParaRPr>
          </a:p>
          <a:p>
            <a:pPr indent="2598738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秋天到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大雁叫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桂花菊花香气飘。</a:t>
            </a:r>
            <a:endParaRPr lang="en-US" altLang="zh-CN" sz="3600">
              <a:solidFill>
                <a:srgbClr val="000000"/>
              </a:solidFill>
              <a:latin typeface="NEU-BZ"/>
              <a:ea typeface="方正仿宋_GBK"/>
              <a:cs typeface="Times New Roman"/>
            </a:endParaRPr>
          </a:p>
          <a:p>
            <a:pPr indent="2598738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冬天到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北风叫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红梅蜡梅雪里俏。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92772" y="810237"/>
            <a:ext cx="11342554" cy="5521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　　　</a:t>
            </a:r>
            <a:r>
              <a:rPr lang="zh-CN" altLang="zh-CN" sz="360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　　　　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四季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歌</a:t>
            </a:r>
            <a:endParaRPr lang="en-US" altLang="zh-CN" sz="3600" smtClean="0">
              <a:solidFill>
                <a:srgbClr val="000000"/>
              </a:solidFill>
              <a:latin typeface="NEU-BZ"/>
              <a:ea typeface="方正小标宋_GBK"/>
              <a:cs typeface="Times New Roman"/>
            </a:endParaRPr>
          </a:p>
          <a:p>
            <a:pPr indent="2695575">
              <a:lnSpc>
                <a:spcPct val="140000"/>
              </a:lnSpc>
              <a:spcAft>
                <a:spcPts val="0"/>
              </a:spcAft>
            </a:pP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春天 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到</a:t>
            </a:r>
            <a:r>
              <a:rPr lang="en-US" altLang="zh-CN" sz="360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布谷叫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, 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桃花梨花眯眯笑。</a:t>
            </a:r>
            <a:endParaRPr lang="en-US" altLang="zh-CN" sz="3600">
              <a:solidFill>
                <a:srgbClr val="000000"/>
              </a:solidFill>
              <a:latin typeface="NEU-BZ"/>
              <a:ea typeface="方正仿宋_GBK"/>
              <a:cs typeface="Times New Roman"/>
            </a:endParaRPr>
          </a:p>
          <a:p>
            <a:pPr indent="2695575">
              <a:lnSpc>
                <a:spcPct val="14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夏天到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知了叫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石榴荷花开得好。</a:t>
            </a:r>
            <a:endParaRPr lang="en-US" altLang="zh-CN" sz="3600">
              <a:solidFill>
                <a:srgbClr val="000000"/>
              </a:solidFill>
              <a:latin typeface="NEU-BZ"/>
              <a:ea typeface="方正仿宋_GBK"/>
              <a:cs typeface="Times New Roman"/>
            </a:endParaRPr>
          </a:p>
          <a:p>
            <a:pPr indent="2695575">
              <a:lnSpc>
                <a:spcPct val="14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秋天到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大雁叫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桂花菊花香气飘。</a:t>
            </a:r>
            <a:endParaRPr lang="en-US" altLang="zh-CN" sz="3600">
              <a:solidFill>
                <a:srgbClr val="000000"/>
              </a:solidFill>
              <a:latin typeface="NEU-BZ"/>
              <a:ea typeface="方正仿宋_GBK"/>
              <a:cs typeface="Times New Roman"/>
            </a:endParaRPr>
          </a:p>
          <a:p>
            <a:pPr indent="2695575">
              <a:lnSpc>
                <a:spcPct val="14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冬天到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北风叫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红梅蜡梅雪里俏。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儿歌共有</a:t>
            </a:r>
            <a:r>
              <a:rPr lang="en-US" altLang="zh-CN" sz="3600" spc="-15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)</a:t>
            </a:r>
            <a:r>
              <a:rPr lang="zh-CN" altLang="zh-CN" sz="36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句话</a:t>
            </a:r>
            <a:r>
              <a:rPr lang="en-US" altLang="zh-CN" sz="3600" spc="-15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从儿歌中我知道一年有</a:t>
            </a:r>
            <a:r>
              <a:rPr lang="en-US" altLang="zh-CN" sz="3600" spc="-15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个季节。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用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“——”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画出儿歌中的动物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用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“○”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圈出儿歌中的花名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54669" y="4826351"/>
            <a:ext cx="39626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spc="-15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4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687816" y="4826350"/>
            <a:ext cx="39626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spc="-15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4</a:t>
            </a:r>
            <a:endParaRPr lang="zh-CN" altLang="en-US" b="1">
              <a:solidFill>
                <a:srgbClr val="E72582"/>
              </a:solidFill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5007593" y="2333217"/>
            <a:ext cx="928902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4847172" y="3063133"/>
            <a:ext cx="928902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4847172" y="3865238"/>
            <a:ext cx="928902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>
            <a:off x="6545179" y="1744579"/>
            <a:ext cx="938463" cy="588638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7483642" y="1704474"/>
            <a:ext cx="938463" cy="588638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384758" y="2493638"/>
            <a:ext cx="938463" cy="588638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299157" y="2485617"/>
            <a:ext cx="938463" cy="588638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6320589" y="3276674"/>
            <a:ext cx="938463" cy="588638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7307178" y="3276600"/>
            <a:ext cx="938463" cy="588638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6320589" y="4038600"/>
            <a:ext cx="938463" cy="588638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7259052" y="4038600"/>
            <a:ext cx="938463" cy="588638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15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92772" y="870397"/>
            <a:ext cx="1134255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连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一连。</a:t>
            </a:r>
            <a:endParaRPr lang="en-US" altLang="zh-CN" sz="360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 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春天　　　　　夏天　　　　　秋天　　　　　冬天</a:t>
            </a:r>
          </a:p>
          <a:p>
            <a:pPr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大雁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叫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　　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北风叫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　　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布谷叫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　　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知了叫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桃花、梨花开在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季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这个季节的花儿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还有</a:t>
            </a:r>
            <a:endParaRPr lang="en-US" altLang="zh-CN" sz="360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</a:p>
        </p:txBody>
      </p:sp>
      <p:sp>
        <p:nvSpPr>
          <p:cNvPr id="3" name="矩形 2"/>
          <p:cNvSpPr/>
          <p:nvPr/>
        </p:nvSpPr>
        <p:spPr>
          <a:xfrm>
            <a:off x="4557644" y="403226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8271" y="4860758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油菜花</a:t>
            </a:r>
            <a:endParaRPr lang="zh-CN" altLang="en-US" b="1">
              <a:solidFill>
                <a:srgbClr val="E72582"/>
              </a:solidFill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278701" y="2140712"/>
            <a:ext cx="6168846" cy="113034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4423609" y="2140712"/>
            <a:ext cx="6380749" cy="113034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1624263" y="2140712"/>
            <a:ext cx="5989720" cy="128828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4716379" y="2211214"/>
            <a:ext cx="6087979" cy="121778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129070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705802" y="1681901"/>
            <a:ext cx="11012956" cy="3580646"/>
            <a:chOff x="705802" y="1715778"/>
            <a:chExt cx="11012956" cy="3580646"/>
          </a:xfrm>
        </p:grpSpPr>
        <p:sp>
          <p:nvSpPr>
            <p:cNvPr id="3" name="矩形 2"/>
            <p:cNvSpPr/>
            <p:nvPr/>
          </p:nvSpPr>
          <p:spPr>
            <a:xfrm>
              <a:off x="737936" y="1715778"/>
              <a:ext cx="10980822" cy="34163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600" dirty="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一、给加点的字选择正确的读音</a:t>
              </a:r>
              <a:r>
                <a:rPr lang="en-US" altLang="zh-CN" sz="3600" dirty="0">
                  <a:solidFill>
                    <a:srgbClr val="000000"/>
                  </a:solidFill>
                  <a:latin typeface="方正黑体_GBK"/>
                  <a:ea typeface="方正楷体_GBK"/>
                  <a:cs typeface="Times New Roman"/>
                </a:rPr>
                <a:t>,</a:t>
              </a:r>
              <a:r>
                <a:rPr lang="zh-CN" altLang="zh-CN" sz="3600" dirty="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打上</a:t>
              </a:r>
              <a:r>
                <a:rPr lang="en-US" altLang="zh-CN" sz="3600" dirty="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“</a:t>
              </a:r>
              <a:r>
                <a:rPr lang="en-US" altLang="zh-CN" sz="3600" dirty="0">
                  <a:solidFill>
                    <a:srgbClr val="000000"/>
                  </a:solidFill>
                  <a:latin typeface="NEU-BZ"/>
                  <a:ea typeface="NEU-BZ"/>
                  <a:cs typeface="Times New Roman"/>
                </a:rPr>
                <a:t>􀳫</a:t>
              </a:r>
              <a:r>
                <a:rPr lang="en-US" altLang="zh-CN" sz="3600" dirty="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”</a:t>
              </a:r>
              <a:r>
                <a:rPr lang="zh-CN" altLang="zh-CN" sz="3600" dirty="0">
                  <a:solidFill>
                    <a:srgbClr val="000000"/>
                  </a:solidFill>
                  <a:latin typeface="NEU-BZ"/>
                  <a:ea typeface="方正黑体_GBK"/>
                  <a:cs typeface="Times New Roman"/>
                </a:rPr>
                <a:t>。</a:t>
              </a:r>
              <a:endPara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600" dirty="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秋霜</a:t>
              </a:r>
              <a:r>
                <a:rPr lang="en-US" altLang="zh-CN" sz="3600" dirty="0" smtClean="0">
                  <a:solidFill>
                    <a:srgbClr val="000000"/>
                  </a:solidFill>
                  <a:latin typeface="方正楷体_GBK"/>
                  <a:ea typeface="方正楷体_GBK"/>
                  <a:cs typeface="Times New Roman"/>
                </a:rPr>
                <a:t>( </a:t>
              </a:r>
              <a:r>
                <a:rPr lang="en-US" altLang="zh-CN" sz="3600" dirty="0" err="1" smtClean="0">
                  <a:solidFill>
                    <a:srgbClr val="000000"/>
                  </a:solidFill>
                  <a:latin typeface="NEU-XT"/>
                  <a:ea typeface="方正楷体_GBK"/>
                  <a:cs typeface="Times New Roman"/>
                </a:rPr>
                <a:t>shuānɡ</a:t>
              </a:r>
              <a:r>
                <a:rPr lang="zh-CN" altLang="zh-CN" sz="3600" dirty="0">
                  <a:solidFill>
                    <a:srgbClr val="000000"/>
                  </a:solidFill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 dirty="0" err="1" smtClean="0">
                  <a:solidFill>
                    <a:srgbClr val="000000"/>
                  </a:solidFill>
                  <a:latin typeface="NEU-XT"/>
                  <a:ea typeface="方正楷体_GBK"/>
                  <a:cs typeface="Times New Roman"/>
                </a:rPr>
                <a:t>xiānɡ</a:t>
              </a:r>
              <a:r>
                <a:rPr lang="en-US" altLang="zh-CN" sz="3600" dirty="0" smtClean="0">
                  <a:solidFill>
                    <a:srgbClr val="000000"/>
                  </a:solidFill>
                  <a:latin typeface="NEU-XT"/>
                  <a:ea typeface="方正楷体_GBK"/>
                  <a:cs typeface="Times New Roman"/>
                </a:rPr>
                <a:t> </a:t>
              </a:r>
              <a:r>
                <a:rPr lang="en-US" altLang="zh-CN" sz="3600" dirty="0" smtClean="0">
                  <a:solidFill>
                    <a:srgbClr val="000000"/>
                  </a:solidFill>
                  <a:latin typeface="方正楷体_GBK"/>
                  <a:ea typeface="方正楷体_GBK"/>
                  <a:cs typeface="Times New Roman"/>
                </a:rPr>
                <a:t>)</a:t>
              </a:r>
              <a:r>
                <a:rPr lang="zh-CN" altLang="zh-CN" sz="3600" dirty="0">
                  <a:solidFill>
                    <a:srgbClr val="000000"/>
                  </a:solidFill>
                  <a:latin typeface="NEU-XT"/>
                  <a:ea typeface="方正楷体_GBK"/>
                  <a:cs typeface="Times New Roman"/>
                </a:rPr>
                <a:t>　　</a:t>
              </a:r>
              <a:r>
                <a:rPr lang="en-US" altLang="zh-CN" sz="3600" dirty="0" smtClean="0">
                  <a:solidFill>
                    <a:srgbClr val="000000"/>
                  </a:solidFill>
                  <a:latin typeface="NEU-XT"/>
                  <a:ea typeface="方正楷体_GBK"/>
                  <a:cs typeface="Times New Roman"/>
                </a:rPr>
                <a:t>  </a:t>
              </a:r>
              <a:r>
                <a:rPr lang="zh-CN" altLang="zh-CN" sz="3600" dirty="0" smtClean="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游泳</a:t>
              </a:r>
              <a:r>
                <a:rPr lang="en-US" altLang="zh-CN" sz="3600" dirty="0" smtClean="0">
                  <a:solidFill>
                    <a:srgbClr val="000000"/>
                  </a:solidFill>
                  <a:latin typeface="方正楷体_GBK"/>
                  <a:ea typeface="方正楷体_GBK"/>
                  <a:cs typeface="Times New Roman"/>
                </a:rPr>
                <a:t>( </a:t>
              </a:r>
              <a:r>
                <a:rPr lang="en-US" altLang="zh-CN" sz="3600" dirty="0" err="1" smtClean="0">
                  <a:solidFill>
                    <a:srgbClr val="000000"/>
                  </a:solidFill>
                  <a:latin typeface="NEU-XT"/>
                  <a:ea typeface="方正楷体_GBK"/>
                  <a:cs typeface="Times New Roman"/>
                </a:rPr>
                <a:t>yóu</a:t>
              </a:r>
              <a:r>
                <a:rPr lang="zh-CN" altLang="zh-CN" sz="3600" dirty="0">
                  <a:solidFill>
                    <a:srgbClr val="000000"/>
                  </a:solidFill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 dirty="0" err="1" smtClean="0">
                  <a:solidFill>
                    <a:srgbClr val="000000"/>
                  </a:solidFill>
                  <a:latin typeface="NEU-XT"/>
                  <a:ea typeface="方正楷体_GBK"/>
                  <a:cs typeface="Times New Roman"/>
                </a:rPr>
                <a:t>yiú</a:t>
              </a:r>
              <a:r>
                <a:rPr lang="en-US" altLang="zh-CN" sz="3600" dirty="0" smtClean="0">
                  <a:solidFill>
                    <a:srgbClr val="000000"/>
                  </a:solidFill>
                  <a:latin typeface="NEU-XT"/>
                  <a:ea typeface="方正楷体_GBK"/>
                  <a:cs typeface="Times New Roman"/>
                </a:rPr>
                <a:t> </a:t>
              </a:r>
              <a:r>
                <a:rPr lang="en-US" altLang="zh-CN" sz="3600" dirty="0" smtClean="0">
                  <a:solidFill>
                    <a:srgbClr val="000000"/>
                  </a:solidFill>
                  <a:latin typeface="方正楷体_GBK"/>
                  <a:ea typeface="方正楷体_GBK"/>
                  <a:cs typeface="Times New Roman"/>
                </a:rPr>
                <a:t>)</a:t>
              </a:r>
              <a:r>
                <a:rPr lang="zh-CN" altLang="zh-CN" sz="3600" dirty="0">
                  <a:solidFill>
                    <a:srgbClr val="000000"/>
                  </a:solidFill>
                  <a:latin typeface="NEU-XT"/>
                  <a:ea typeface="方正楷体_GBK"/>
                  <a:cs typeface="Times New Roman"/>
                </a:rPr>
                <a:t>　　　</a:t>
              </a:r>
              <a:endParaRPr lang="en-US" altLang="zh-CN" sz="3600" dirty="0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600" dirty="0" smtClean="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落下</a:t>
              </a:r>
              <a:r>
                <a:rPr lang="en-US" altLang="zh-CN" sz="3600" dirty="0" smtClean="0">
                  <a:solidFill>
                    <a:srgbClr val="000000"/>
                  </a:solidFill>
                  <a:latin typeface="方正楷体_GBK"/>
                  <a:ea typeface="方正楷体_GBK"/>
                  <a:cs typeface="Times New Roman"/>
                </a:rPr>
                <a:t>( </a:t>
              </a:r>
              <a:r>
                <a:rPr lang="en-US" altLang="zh-CN" sz="3600" dirty="0" err="1" smtClean="0">
                  <a:solidFill>
                    <a:srgbClr val="000000"/>
                  </a:solidFill>
                  <a:latin typeface="NEU-XT"/>
                  <a:ea typeface="方正楷体_GBK"/>
                  <a:cs typeface="Times New Roman"/>
                </a:rPr>
                <a:t>luò</a:t>
              </a:r>
              <a:r>
                <a:rPr lang="zh-CN" altLang="zh-CN" sz="3600" dirty="0">
                  <a:solidFill>
                    <a:srgbClr val="000000"/>
                  </a:solidFill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 dirty="0" err="1" smtClean="0">
                  <a:solidFill>
                    <a:srgbClr val="000000"/>
                  </a:solidFill>
                  <a:latin typeface="NEU-XT"/>
                  <a:ea typeface="方正楷体_GBK"/>
                  <a:cs typeface="Times New Roman"/>
                </a:rPr>
                <a:t>nuò</a:t>
              </a:r>
              <a:r>
                <a:rPr lang="en-US" altLang="zh-CN" sz="3600" dirty="0" smtClean="0">
                  <a:solidFill>
                    <a:srgbClr val="000000"/>
                  </a:solidFill>
                  <a:latin typeface="NEU-XT"/>
                  <a:ea typeface="方正楷体_GBK"/>
                  <a:cs typeface="Times New Roman"/>
                </a:rPr>
                <a:t> </a:t>
              </a:r>
              <a:r>
                <a:rPr lang="en-US" altLang="zh-CN" sz="3600" dirty="0" smtClean="0">
                  <a:solidFill>
                    <a:srgbClr val="000000"/>
                  </a:solidFill>
                  <a:latin typeface="方正楷体_GBK"/>
                  <a:ea typeface="方正楷体_GBK"/>
                  <a:cs typeface="Times New Roman"/>
                </a:rPr>
                <a:t>)                   </a:t>
              </a:r>
              <a:r>
                <a:rPr lang="zh-CN" altLang="zh-CN" sz="3600" dirty="0" smtClean="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下降</a:t>
              </a:r>
              <a:r>
                <a:rPr lang="en-US" altLang="zh-CN" sz="3600" dirty="0" smtClean="0">
                  <a:solidFill>
                    <a:srgbClr val="000000"/>
                  </a:solidFill>
                  <a:latin typeface="方正楷体_GBK"/>
                  <a:ea typeface="方正楷体_GBK"/>
                  <a:cs typeface="Times New Roman"/>
                </a:rPr>
                <a:t>( </a:t>
              </a:r>
              <a:r>
                <a:rPr lang="en-US" altLang="zh-CN" sz="3600" dirty="0" err="1" smtClean="0">
                  <a:solidFill>
                    <a:srgbClr val="000000"/>
                  </a:solidFill>
                  <a:latin typeface="NEU-XT"/>
                  <a:ea typeface="方正楷体_GBK"/>
                  <a:cs typeface="Times New Roman"/>
                </a:rPr>
                <a:t>jiànɡ</a:t>
              </a:r>
              <a:r>
                <a:rPr lang="zh-CN" altLang="zh-CN" sz="3600" dirty="0">
                  <a:solidFill>
                    <a:srgbClr val="000000"/>
                  </a:solidFill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 dirty="0" err="1" smtClean="0">
                  <a:solidFill>
                    <a:srgbClr val="000000"/>
                  </a:solidFill>
                  <a:latin typeface="NEU-XT"/>
                  <a:ea typeface="方正楷体_GBK"/>
                  <a:cs typeface="Times New Roman"/>
                </a:rPr>
                <a:t>jànɡ</a:t>
              </a:r>
              <a:r>
                <a:rPr lang="en-US" altLang="zh-CN" sz="3600" dirty="0" smtClean="0">
                  <a:solidFill>
                    <a:srgbClr val="000000"/>
                  </a:solidFill>
                  <a:latin typeface="NEU-XT"/>
                  <a:ea typeface="方正楷体_GBK"/>
                  <a:cs typeface="Times New Roman"/>
                </a:rPr>
                <a:t> </a:t>
              </a:r>
              <a:r>
                <a:rPr lang="en-US" altLang="zh-CN" sz="3600" dirty="0" smtClean="0">
                  <a:solidFill>
                    <a:srgbClr val="000000"/>
                  </a:solidFill>
                  <a:latin typeface="方正楷体_GBK"/>
                  <a:ea typeface="方正楷体_GBK"/>
                  <a:cs typeface="Times New Roman"/>
                </a:rPr>
                <a:t>)</a:t>
              </a:r>
              <a:r>
                <a:rPr lang="en-US" altLang="zh-CN" sz="3600" dirty="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	</a:t>
              </a:r>
              <a:endPara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600" dirty="0" smtClean="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飘落</a:t>
              </a:r>
              <a:r>
                <a:rPr lang="en-US" altLang="zh-CN" sz="3600" dirty="0" smtClean="0">
                  <a:solidFill>
                    <a:srgbClr val="000000"/>
                  </a:solidFill>
                  <a:latin typeface="方正楷体_GBK"/>
                  <a:ea typeface="方正楷体_GBK"/>
                  <a:cs typeface="Times New Roman"/>
                </a:rPr>
                <a:t>( </a:t>
              </a:r>
              <a:r>
                <a:rPr lang="en-US" altLang="zh-CN" sz="3600" dirty="0" err="1" smtClean="0">
                  <a:solidFill>
                    <a:srgbClr val="000000"/>
                  </a:solidFill>
                  <a:latin typeface="NEU-XT"/>
                  <a:ea typeface="方正楷体_GBK"/>
                  <a:cs typeface="Times New Roman"/>
                </a:rPr>
                <a:t>piāo</a:t>
              </a:r>
              <a:r>
                <a:rPr lang="zh-CN" altLang="zh-CN" sz="3600" dirty="0">
                  <a:solidFill>
                    <a:srgbClr val="000000"/>
                  </a:solidFill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 dirty="0" err="1" smtClean="0">
                  <a:solidFill>
                    <a:srgbClr val="000000"/>
                  </a:solidFill>
                  <a:latin typeface="NEU-XT"/>
                  <a:ea typeface="方正楷体_GBK"/>
                  <a:cs typeface="Times New Roman"/>
                </a:rPr>
                <a:t>qiāo</a:t>
              </a:r>
              <a:r>
                <a:rPr lang="en-US" altLang="zh-CN" sz="3600" dirty="0" smtClean="0">
                  <a:solidFill>
                    <a:srgbClr val="000000"/>
                  </a:solidFill>
                  <a:latin typeface="NEU-XT"/>
                  <a:ea typeface="方正楷体_GBK"/>
                  <a:cs typeface="Times New Roman"/>
                </a:rPr>
                <a:t> </a:t>
              </a:r>
              <a:r>
                <a:rPr lang="en-US" altLang="zh-CN" sz="3600" dirty="0" smtClean="0">
                  <a:solidFill>
                    <a:srgbClr val="000000"/>
                  </a:solidFill>
                  <a:latin typeface="方正楷体_GBK"/>
                  <a:ea typeface="方正楷体_GBK"/>
                  <a:cs typeface="Times New Roman"/>
                </a:rPr>
                <a:t>)</a:t>
              </a:r>
              <a:r>
                <a:rPr lang="en-US" altLang="zh-CN" sz="3600" dirty="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	</a:t>
              </a:r>
              <a:r>
                <a:rPr lang="en-US" altLang="zh-CN" sz="3600" dirty="0" smtClean="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                  </a:t>
              </a:r>
              <a:r>
                <a:rPr lang="zh-CN" altLang="zh-CN" sz="3600" dirty="0" smtClean="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池子</a:t>
              </a:r>
              <a:r>
                <a:rPr lang="en-US" altLang="zh-CN" sz="3600" dirty="0" smtClean="0">
                  <a:solidFill>
                    <a:srgbClr val="000000"/>
                  </a:solidFill>
                  <a:latin typeface="方正楷体_GBK"/>
                  <a:ea typeface="方正楷体_GBK"/>
                  <a:cs typeface="Times New Roman"/>
                </a:rPr>
                <a:t>( </a:t>
              </a:r>
              <a:r>
                <a:rPr lang="en-US" altLang="zh-CN" sz="3600" dirty="0" err="1" smtClean="0">
                  <a:solidFill>
                    <a:srgbClr val="000000"/>
                  </a:solidFill>
                  <a:latin typeface="NEU-XT"/>
                  <a:ea typeface="方正楷体_GBK"/>
                  <a:cs typeface="Times New Roman"/>
                </a:rPr>
                <a:t>chí</a:t>
              </a:r>
              <a:r>
                <a:rPr lang="zh-CN" altLang="zh-CN" sz="3600" dirty="0">
                  <a:solidFill>
                    <a:srgbClr val="000000"/>
                  </a:solidFill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en-US" altLang="zh-CN" sz="3600" dirty="0" err="1" smtClean="0">
                  <a:solidFill>
                    <a:srgbClr val="000000"/>
                  </a:solidFill>
                  <a:latin typeface="NEU-XT"/>
                  <a:ea typeface="方正楷体_GBK"/>
                  <a:cs typeface="Times New Roman"/>
                </a:rPr>
                <a:t>cí</a:t>
              </a:r>
              <a:r>
                <a:rPr lang="en-US" altLang="zh-CN" sz="3600" dirty="0" smtClean="0">
                  <a:solidFill>
                    <a:srgbClr val="000000"/>
                  </a:solidFill>
                  <a:latin typeface="NEU-XT"/>
                  <a:ea typeface="方正楷体_GBK"/>
                  <a:cs typeface="Times New Roman"/>
                </a:rPr>
                <a:t> </a:t>
              </a:r>
              <a:r>
                <a:rPr lang="en-US" altLang="zh-CN" sz="3600" dirty="0" smtClean="0">
                  <a:solidFill>
                    <a:srgbClr val="000000"/>
                  </a:solidFill>
                  <a:latin typeface="方正楷体_GBK"/>
                  <a:ea typeface="方正楷体_GBK"/>
                  <a:cs typeface="Times New Roman"/>
                </a:rPr>
                <a:t>)</a:t>
              </a:r>
              <a:endPara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endParaRPr>
            </a:p>
          </p:txBody>
        </p:sp>
        <p:sp>
          <p:nvSpPr>
            <p:cNvPr id="9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1218916" y="3036494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0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6428582" y="3036493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1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729866" y="3821922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2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6853714" y="3821921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705802" y="4650093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4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6420561" y="4609876"/>
              <a:ext cx="7024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6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sp>
        <p:nvSpPr>
          <p:cNvPr id="15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3010460" y="288376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979507" y="285964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164876" y="361888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8172008" y="369326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399418" y="441726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886802" y="438122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956865" y="1664823"/>
            <a:ext cx="10180374" cy="3774291"/>
            <a:chOff x="956865" y="1664823"/>
            <a:chExt cx="10180374" cy="3774291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108" b="5017"/>
            <a:stretch/>
          </p:blipFill>
          <p:spPr bwMode="auto">
            <a:xfrm>
              <a:off x="2416844" y="1664823"/>
              <a:ext cx="8720395" cy="18328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429"/>
            <a:stretch/>
          </p:blipFill>
          <p:spPr bwMode="auto">
            <a:xfrm>
              <a:off x="956865" y="3516055"/>
              <a:ext cx="8381833" cy="19230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" name="矩形 2"/>
          <p:cNvSpPr/>
          <p:nvPr/>
        </p:nvSpPr>
        <p:spPr>
          <a:xfrm>
            <a:off x="505460" y="982397"/>
            <a:ext cx="44678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二、读拼音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写生字。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2118541"/>
              </p:ext>
            </p:extLst>
          </p:nvPr>
        </p:nvGraphicFramePr>
        <p:xfrm>
          <a:off x="2586789" y="2254253"/>
          <a:ext cx="1140108" cy="1153662"/>
        </p:xfrm>
        <a:graphic>
          <a:graphicData uri="http://schemas.openxmlformats.org/drawingml/2006/table">
            <a:tbl>
              <a:tblPr firstRow="1" firstCol="1" bandRow="1"/>
              <a:tblGrid>
                <a:gridCol w="1140108"/>
              </a:tblGrid>
              <a:tr h="115366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冬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7095305"/>
              </p:ext>
            </p:extLst>
          </p:nvPr>
        </p:nvGraphicFramePr>
        <p:xfrm>
          <a:off x="4749056" y="2245094"/>
          <a:ext cx="1140108" cy="1234440"/>
        </p:xfrm>
        <a:graphic>
          <a:graphicData uri="http://schemas.openxmlformats.org/drawingml/2006/table">
            <a:tbl>
              <a:tblPr firstRow="1" firstCol="1" bandRow="1"/>
              <a:tblGrid>
                <a:gridCol w="1140108"/>
              </a:tblGrid>
              <a:tr h="11929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400" smtClean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春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8655960"/>
              </p:ext>
            </p:extLst>
          </p:nvPr>
        </p:nvGraphicFramePr>
        <p:xfrm>
          <a:off x="9518724" y="2245259"/>
          <a:ext cx="1140108" cy="1234440"/>
        </p:xfrm>
        <a:graphic>
          <a:graphicData uri="http://schemas.openxmlformats.org/drawingml/2006/table">
            <a:tbl>
              <a:tblPr firstRow="1" firstCol="1" bandRow="1"/>
              <a:tblGrid>
                <a:gridCol w="1140108"/>
              </a:tblGrid>
              <a:tr h="1183741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400" kern="1200" smtClean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吹</a:t>
                      </a:r>
                      <a:endParaRPr lang="zh-CN" sz="5400" kern="1200">
                        <a:solidFill>
                          <a:srgbClr val="E72582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5709319"/>
              </p:ext>
            </p:extLst>
          </p:nvPr>
        </p:nvGraphicFramePr>
        <p:xfrm>
          <a:off x="2346868" y="4135924"/>
          <a:ext cx="1140108" cy="1234440"/>
        </p:xfrm>
        <a:graphic>
          <a:graphicData uri="http://schemas.openxmlformats.org/drawingml/2006/table">
            <a:tbl>
              <a:tblPr firstRow="1" firstCol="1" bandRow="1"/>
              <a:tblGrid>
                <a:gridCol w="1140108"/>
              </a:tblGrid>
              <a:tr h="1183741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400" kern="1200" smtClean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飞</a:t>
                      </a:r>
                      <a:endParaRPr lang="zh-CN" sz="5400" kern="1200">
                        <a:solidFill>
                          <a:srgbClr val="E72582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5963287"/>
              </p:ext>
            </p:extLst>
          </p:nvPr>
        </p:nvGraphicFramePr>
        <p:xfrm>
          <a:off x="3806083" y="4168462"/>
          <a:ext cx="1140108" cy="1234440"/>
        </p:xfrm>
        <a:graphic>
          <a:graphicData uri="http://schemas.openxmlformats.org/drawingml/2006/table">
            <a:tbl>
              <a:tblPr firstRow="1" firstCol="1" bandRow="1"/>
              <a:tblGrid>
                <a:gridCol w="1140108"/>
              </a:tblGrid>
              <a:tr h="1183741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400" kern="1200" smtClean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入</a:t>
                      </a:r>
                      <a:endParaRPr lang="zh-CN" sz="5400" kern="1200">
                        <a:solidFill>
                          <a:srgbClr val="E72582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4077396"/>
              </p:ext>
            </p:extLst>
          </p:nvPr>
        </p:nvGraphicFramePr>
        <p:xfrm>
          <a:off x="5251521" y="4177515"/>
          <a:ext cx="1140108" cy="1234440"/>
        </p:xfrm>
        <a:graphic>
          <a:graphicData uri="http://schemas.openxmlformats.org/drawingml/2006/table">
            <a:tbl>
              <a:tblPr firstRow="1" firstCol="1" bandRow="1"/>
              <a:tblGrid>
                <a:gridCol w="1140108"/>
              </a:tblGrid>
              <a:tr h="1183741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400" kern="1200" smtClean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花</a:t>
                      </a:r>
                      <a:endParaRPr lang="zh-CN" sz="5400" kern="1200">
                        <a:solidFill>
                          <a:srgbClr val="E72582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7" name="矩形 16"/>
          <p:cNvSpPr/>
          <p:nvPr/>
        </p:nvSpPr>
        <p:spPr>
          <a:xfrm>
            <a:off x="590025" y="883731"/>
            <a:ext cx="10860947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三、按要求完成练习。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.“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花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是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结构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部首是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读音是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.“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飞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的第一笔是</a:t>
            </a:r>
            <a:r>
              <a:rPr lang="en-US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 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带有这个笔画的字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还有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.“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霜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的偏旁是</a:t>
            </a:r>
            <a:r>
              <a:rPr lang="en-US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 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带有这个偏旁的字大多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和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雨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水和天气有关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522066" y="179104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上下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318687" y="182460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042688" y="1791049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huā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23" name="image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4560920" y="2689047"/>
            <a:ext cx="489252" cy="420065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1085105" y="346168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25" name="image3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4237070" y="4309232"/>
            <a:ext cx="813102" cy="451192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956865" y="509621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75700"/>
            <a:ext cx="1141783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四、比一比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选字填空。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人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入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景区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口处有很多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在排队。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冬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东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北的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天特别冷。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欠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吹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微风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),</a:t>
            </a:r>
            <a:r>
              <a:rPr lang="zh-CN" altLang="zh-CN" sz="36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小明伸了个懒腰</a:t>
            </a:r>
            <a:r>
              <a:rPr lang="en-US" altLang="zh-CN" sz="3600" spc="-15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打了个哈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956865" y="1913021"/>
            <a:ext cx="1569767" cy="661737"/>
          </a:xfrm>
          <a:prstGeom prst="round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964881" y="2739213"/>
            <a:ext cx="1569767" cy="661737"/>
          </a:xfrm>
          <a:prstGeom prst="round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924769" y="3565405"/>
            <a:ext cx="1569767" cy="661737"/>
          </a:xfrm>
          <a:prstGeom prst="round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40287" y="192842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577571" y="193011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37919" y="278435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326260" y="275124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冬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63452" y="358249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吹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573434" y="358452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欠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60" y="874541"/>
            <a:ext cx="5871277" cy="41780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五、连一连。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红红的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小花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游鱼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青青的小草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飞</a:t>
            </a:r>
            <a:r>
              <a:rPr lang="zh-CN" altLang="en-US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鸟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游动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的鱼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儿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红花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飞翔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小鸟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青草</a:t>
            </a:r>
            <a:endParaRPr lang="en-US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59316" y="1755465"/>
            <a:ext cx="3565358" cy="3347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池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草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红</a:t>
            </a:r>
            <a:endParaRPr lang="en-US" altLang="zh-CN" sz="360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山花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青</a:t>
            </a:r>
            <a:endParaRPr lang="en-US" altLang="zh-CN" sz="360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鱼出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林</a:t>
            </a:r>
            <a:endParaRPr lang="en-US" altLang="zh-CN" sz="360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鸟入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水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6324608" y="1985211"/>
            <a:ext cx="1" cy="2863515"/>
          </a:xfrm>
          <a:prstGeom prst="line">
            <a:avLst/>
          </a:prstGeom>
          <a:ln w="1905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983898" y="2261029"/>
            <a:ext cx="1564039" cy="160110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935805" y="3001423"/>
            <a:ext cx="1564039" cy="160110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2935805" y="2261029"/>
            <a:ext cx="1612132" cy="154094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2935804" y="3061583"/>
            <a:ext cx="1696354" cy="154094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8359975" y="2261029"/>
            <a:ext cx="1674362" cy="80055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8359975" y="2261029"/>
            <a:ext cx="1590141" cy="78082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8359975" y="3832057"/>
            <a:ext cx="1674362" cy="80055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8317864" y="3862137"/>
            <a:ext cx="1716473" cy="74039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2" name="矩形 11"/>
          <p:cNvSpPr/>
          <p:nvPr/>
        </p:nvSpPr>
        <p:spPr>
          <a:xfrm>
            <a:off x="580734" y="945751"/>
            <a:ext cx="67762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六、照样子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把四季图补充完整。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346" y="1757643"/>
            <a:ext cx="2750642" cy="2323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矩形 12"/>
          <p:cNvSpPr/>
          <p:nvPr/>
        </p:nvSpPr>
        <p:spPr>
          <a:xfrm>
            <a:off x="3968841" y="1626597"/>
            <a:ext cx="2428870" cy="24978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例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cs typeface="Times New Roman"/>
              </a:rPr>
              <a:t>: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荷叶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绿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cs typeface="Times New Roman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知了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叫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cs typeface="Times New Roman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NEU-B6"/>
                <a:ea typeface="方正楷体_GBK"/>
                <a:cs typeface="Times New Roman"/>
              </a:rPr>
              <a:t>——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夏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天</a:t>
            </a:r>
            <a:endParaRPr lang="zh-CN" altLang="en-US" sz="36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678" y="4278720"/>
            <a:ext cx="2951306" cy="2460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矩形 13"/>
          <p:cNvSpPr/>
          <p:nvPr/>
        </p:nvSpPr>
        <p:spPr>
          <a:xfrm>
            <a:off x="3900156" y="4279679"/>
            <a:ext cx="3118161" cy="25853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桃花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红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蜜蜂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舞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NEU-B6"/>
                <a:ea typeface="方正楷体_GBK"/>
                <a:cs typeface="Times New Roman"/>
              </a:rPr>
              <a:t>——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天</a:t>
            </a:r>
          </a:p>
        </p:txBody>
      </p:sp>
      <p:sp>
        <p:nvSpPr>
          <p:cNvPr id="15" name="矩形 14"/>
          <p:cNvSpPr/>
          <p:nvPr/>
        </p:nvSpPr>
        <p:spPr>
          <a:xfrm>
            <a:off x="5362356" y="609282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148" y="941141"/>
            <a:ext cx="3172648" cy="2487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206" y="3682777"/>
            <a:ext cx="3172648" cy="2784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4269002" y="964103"/>
            <a:ext cx="3118161" cy="25853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雪花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cs typeface="Times New Roman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北风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cs typeface="Times New Roman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NEU-B6"/>
                <a:ea typeface="方正楷体_GBK"/>
                <a:cs typeface="Times New Roman"/>
              </a:rPr>
              <a:t>——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天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5772834" y="112821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72834" y="193359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72834" y="278266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冬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91898" y="3999344"/>
            <a:ext cx="3233578" cy="25853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稻子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cs typeface="Times New Roman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大雁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cs typeface="Times New Roman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NEU-B6"/>
                <a:ea typeface="方正楷体_GBK"/>
                <a:cs typeface="Times New Roman"/>
              </a:rPr>
              <a:t>——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天</a:t>
            </a:r>
            <a:endParaRPr lang="zh-CN" altLang="en-US" sz="3600" dirty="0"/>
          </a:p>
        </p:txBody>
      </p:sp>
      <p:sp>
        <p:nvSpPr>
          <p:cNvPr id="11" name="矩形 10"/>
          <p:cNvSpPr/>
          <p:nvPr/>
        </p:nvSpPr>
        <p:spPr>
          <a:xfrm>
            <a:off x="5899907" y="415665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黄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856446" y="496883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飞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899907" y="574267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37185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1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6" y="941474"/>
            <a:ext cx="1060088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七、看图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把句子补充完整。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春天来了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cs typeface="Times New Roman"/>
              </a:rPr>
              <a:t>,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zh-CN" altLang="en-US" sz="3600" dirty="0"/>
          </a:p>
        </p:txBody>
      </p:sp>
      <p:pic>
        <p:nvPicPr>
          <p:cNvPr id="8" name="image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772015" y="1147198"/>
            <a:ext cx="1835785" cy="143954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94943" y="3059668"/>
            <a:ext cx="83824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cs typeface="Times New Roman"/>
              </a:rPr>
              <a:t>,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        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zh-CN" altLang="en-US" sz="3600" dirty="0"/>
          </a:p>
        </p:txBody>
      </p:sp>
      <p:pic>
        <p:nvPicPr>
          <p:cNvPr id="9" name="image10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9140319" y="2691130"/>
            <a:ext cx="1871980" cy="147574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311324" y="1818637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花儿开了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15809" y="2907354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冬天来了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93508" y="2907354"/>
            <a:ext cx="42025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小朋友们在滑雪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46926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252</Words>
  <Application>Microsoft Office PowerPoint</Application>
  <PresentationFormat>自定义</PresentationFormat>
  <Paragraphs>134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33" baseType="lpstr">
      <vt:lpstr>Arial</vt:lpstr>
      <vt:lpstr>宋体</vt:lpstr>
      <vt:lpstr>NEU-XT</vt:lpstr>
      <vt:lpstr>微软雅黑</vt:lpstr>
      <vt:lpstr>NEU-HZ</vt:lpstr>
      <vt:lpstr>方正仿宋_GBK</vt:lpstr>
      <vt:lpstr>汉仪雅酷黑 95W</vt:lpstr>
      <vt:lpstr>方正楷体_GBK</vt:lpstr>
      <vt:lpstr>Wingdings</vt:lpstr>
      <vt:lpstr>方正黑体_GBK</vt:lpstr>
      <vt:lpstr>楷体</vt:lpstr>
      <vt:lpstr>华文宋体</vt:lpstr>
      <vt:lpstr>NEU-B6</vt:lpstr>
      <vt:lpstr>方正小标宋_GBK</vt:lpstr>
      <vt:lpstr>方正隶变_GBK</vt:lpstr>
      <vt:lpstr>Times New Roman</vt:lpstr>
      <vt:lpstr>方正大标宋_GBK</vt:lpstr>
      <vt:lpstr>方正大标宋简体</vt:lpstr>
      <vt:lpstr>NEU-BZ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253</cp:revision>
  <dcterms:created xsi:type="dcterms:W3CDTF">2019-06-19T02:08:00Z</dcterms:created>
  <dcterms:modified xsi:type="dcterms:W3CDTF">2026-02-28T06:42:42Z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