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10" r:id="rId5"/>
    <p:sldId id="506" r:id="rId6"/>
    <p:sldId id="511" r:id="rId7"/>
    <p:sldId id="512" r:id="rId8"/>
    <p:sldId id="427" r:id="rId9"/>
  </p:sldIdLst>
  <p:sldSz cx="12192000" cy="6858000"/>
  <p:notesSz cx="6858000" cy="9144000"/>
  <p:embeddedFontLst>
    <p:embeddedFont>
      <p:font typeface="方正大标宋简体" panose="02010600030101010101" charset="-122"/>
      <p:regular r:id="rId10"/>
    </p:embeddedFont>
    <p:embeddedFont>
      <p:font typeface="方正书宋_GBK" panose="03000509000000000000" pitchFamily="65" charset="-122"/>
      <p:regular r:id="rId11"/>
    </p:embeddedFont>
    <p:embeddedFont>
      <p:font typeface="方正黑体_GBK" panose="03000509000000000000" pitchFamily="65" charset="-122"/>
      <p:regular r:id="rId12"/>
    </p:embeddedFont>
    <p:embeddedFont>
      <p:font typeface="微软雅黑" panose="020B0503020204020204" pitchFamily="34" charset="-122"/>
      <p:regular r:id="rId13"/>
      <p:bold r:id="rId14"/>
    </p:embeddedFont>
    <p:embeddedFont>
      <p:font typeface="方正隶变_GBK" panose="03000509000000000000" pitchFamily="65" charset="-122"/>
      <p:regular r:id="rId15"/>
    </p:embeddedFont>
    <p:embeddedFont>
      <p:font typeface="NEU-HZ" panose="02010600010101010101" pitchFamily="2" charset="-122"/>
      <p:regular r:id="rId16"/>
      <p:italic r:id="rId17"/>
    </p:embeddedFont>
    <p:embeddedFont>
      <p:font typeface="方正楷体_GBK" panose="03000509000000000000" pitchFamily="65" charset="-122"/>
      <p:regular r:id="rId18"/>
    </p:embeddedFont>
    <p:embeddedFont>
      <p:font typeface="方正小标宋_GBK" panose="03000509000000000000" pitchFamily="65" charset="-122"/>
      <p:regular r:id="rId19"/>
    </p:embeddedFont>
    <p:embeddedFont>
      <p:font typeface="华文宋体" panose="02010600030101010101" charset="-122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方正仿宋_GBK" panose="03000509000000000000" pitchFamily="65" charset="-122"/>
      <p:regular r:id="rId25"/>
    </p:embeddedFont>
    <p:embeddedFont>
      <p:font typeface="NEU-BZ" panose="02010600010101010101" pitchFamily="2" charset="-122"/>
      <p:regular r:id="rId26"/>
      <p:bold r:id="rId27"/>
      <p:italic r:id="rId28"/>
      <p:boldItalic r:id="rId29"/>
    </p:embeddedFont>
    <p:embeddedFont>
      <p:font typeface="方正大标宋_GBK" panose="03000509000000000000" pitchFamily="65" charset="-122"/>
      <p:regular r:id="rId30"/>
    </p:embeddedFont>
    <p:embeddedFont>
      <p:font typeface="NEU-XT" panose="02020503000000020003" pitchFamily="18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36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21 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怎么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都快乐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33AA5DF-9253-4B3E-A28F-AE0D0D70DA3E}"/>
              </a:ext>
            </a:extLst>
          </p:cNvPr>
          <p:cNvSpPr/>
          <p:nvPr/>
        </p:nvSpPr>
        <p:spPr>
          <a:xfrm>
            <a:off x="505460" y="966421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90A7972-4479-41DC-9502-28F144AE31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2037151"/>
            <a:ext cx="10385859" cy="1781539"/>
          </a:xfrm>
          <a:prstGeom prst="rect">
            <a:avLst/>
          </a:prstGeom>
        </p:spPr>
      </p:pic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6DD57137-5980-4BEE-B0DE-D3C40B57C7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844889"/>
              </p:ext>
            </p:extLst>
          </p:nvPr>
        </p:nvGraphicFramePr>
        <p:xfrm>
          <a:off x="619761" y="2701052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快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乐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4B5A2AB2-6E42-4E18-AEAB-EA4CA6E753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6869024"/>
              </p:ext>
            </p:extLst>
          </p:nvPr>
        </p:nvGraphicFramePr>
        <p:xfrm>
          <a:off x="2944416" y="2706343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动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画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E799CE61-440C-4CCE-A10B-996532695C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390991"/>
              </p:ext>
            </p:extLst>
          </p:nvPr>
        </p:nvGraphicFramePr>
        <p:xfrm>
          <a:off x="5292841" y="2701051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书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写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xmlns="" id="{C1D1C37F-A648-44DF-9A41-3EB7F5BE54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3566825"/>
              </p:ext>
            </p:extLst>
          </p:nvPr>
        </p:nvGraphicFramePr>
        <p:xfrm>
          <a:off x="7635602" y="2710103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毛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笔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xmlns="" id="{769AA781-664D-48F6-B2F6-0F993BCA5D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430007"/>
              </p:ext>
            </p:extLst>
          </p:nvPr>
        </p:nvGraphicFramePr>
        <p:xfrm>
          <a:off x="9700748" y="2691997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字</a:t>
                      </a: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D5BF629-0751-4843-8B90-7D8100555E3F}"/>
              </a:ext>
            </a:extLst>
          </p:cNvPr>
          <p:cNvSpPr/>
          <p:nvPr/>
        </p:nvSpPr>
        <p:spPr>
          <a:xfrm>
            <a:off x="505460" y="861094"/>
            <a:ext cx="11006454" cy="2144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二、读拼音写偏旁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再写带这个偏旁的字。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chē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zì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páng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➝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➝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52.jpeg">
            <a:extLst>
              <a:ext uri="{FF2B5EF4-FFF2-40B4-BE49-F238E27FC236}">
                <a16:creationId xmlns:a16="http://schemas.microsoft.com/office/drawing/2014/main" xmlns="" id="{D4E6C928-6221-40F9-9287-FE5F5A4F4CA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968780" y="2382136"/>
            <a:ext cx="241081" cy="58889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FE49912-2545-4FAE-A7D9-9CE5B50247C4}"/>
              </a:ext>
            </a:extLst>
          </p:cNvPr>
          <p:cNvSpPr/>
          <p:nvPr/>
        </p:nvSpPr>
        <p:spPr>
          <a:xfrm>
            <a:off x="5999634" y="236247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D5BF629-0751-4843-8B90-7D8100555E3F}"/>
              </a:ext>
            </a:extLst>
          </p:cNvPr>
          <p:cNvSpPr/>
          <p:nvPr/>
        </p:nvSpPr>
        <p:spPr>
          <a:xfrm>
            <a:off x="505460" y="861094"/>
            <a:ext cx="11006454" cy="4946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三、给多音字选择正确的读音。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de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dé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děi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lè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yuè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同学们把教室打扫得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干干净净。</a:t>
            </a: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我得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认真学习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才能得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到奖状。</a:t>
            </a: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我喜欢听欢乐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的音乐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7D14C30-39DD-4079-A44F-4FBCD1F65BB8}"/>
              </a:ext>
            </a:extLst>
          </p:cNvPr>
          <p:cNvSpPr txBox="1"/>
          <p:nvPr/>
        </p:nvSpPr>
        <p:spPr>
          <a:xfrm>
            <a:off x="4523552" y="3429000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5373DEB-E72A-4691-BE5C-EA1BDB767124}"/>
              </a:ext>
            </a:extLst>
          </p:cNvPr>
          <p:cNvSpPr txBox="1"/>
          <p:nvPr/>
        </p:nvSpPr>
        <p:spPr>
          <a:xfrm>
            <a:off x="1300708" y="4418143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762E10C5-C083-4264-A8F8-772857C1C327}"/>
              </a:ext>
            </a:extLst>
          </p:cNvPr>
          <p:cNvSpPr txBox="1"/>
          <p:nvPr/>
        </p:nvSpPr>
        <p:spPr>
          <a:xfrm>
            <a:off x="6179389" y="4444862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B1C246B-29E4-4C64-BAD9-F1372D32CCB6}"/>
              </a:ext>
            </a:extLst>
          </p:cNvPr>
          <p:cNvSpPr txBox="1"/>
          <p:nvPr/>
        </p:nvSpPr>
        <p:spPr>
          <a:xfrm>
            <a:off x="3156478" y="5423093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2EDB9F8-B435-46E1-A00D-6155572872DB}"/>
              </a:ext>
            </a:extLst>
          </p:cNvPr>
          <p:cNvSpPr txBox="1"/>
          <p:nvPr/>
        </p:nvSpPr>
        <p:spPr>
          <a:xfrm>
            <a:off x="6071221" y="5420408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2DDE73F-FC08-4095-A5BA-19156691494B}"/>
              </a:ext>
            </a:extLst>
          </p:cNvPr>
          <p:cNvSpPr/>
          <p:nvPr/>
        </p:nvSpPr>
        <p:spPr>
          <a:xfrm>
            <a:off x="5450642" y="3137585"/>
            <a:ext cx="8018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de</a:t>
            </a:r>
            <a:r>
              <a:rPr lang="en-US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C8E2CB7F-49CB-4C7D-9BA5-45FAD63F6B94}"/>
              </a:ext>
            </a:extLst>
          </p:cNvPr>
          <p:cNvSpPr/>
          <p:nvPr/>
        </p:nvSpPr>
        <p:spPr>
          <a:xfrm>
            <a:off x="2231472" y="4148857"/>
            <a:ext cx="8002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děi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CB7EE9C-BAFD-446B-B411-2A762CA3F91F}"/>
              </a:ext>
            </a:extLst>
          </p:cNvPr>
          <p:cNvSpPr/>
          <p:nvPr/>
        </p:nvSpPr>
        <p:spPr>
          <a:xfrm>
            <a:off x="7125535" y="4148856"/>
            <a:ext cx="8018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dé</a:t>
            </a:r>
            <a:r>
              <a:rPr lang="en-US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5DDE604-2291-4EE6-B5D1-59791E9387A4}"/>
              </a:ext>
            </a:extLst>
          </p:cNvPr>
          <p:cNvSpPr/>
          <p:nvPr/>
        </p:nvSpPr>
        <p:spPr>
          <a:xfrm>
            <a:off x="4190532" y="5163346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lè</a:t>
            </a:r>
            <a:r>
              <a:rPr lang="en-US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98424DD4-F158-4F83-B298-75C2FE2ACF36}"/>
              </a:ext>
            </a:extLst>
          </p:cNvPr>
          <p:cNvSpPr/>
          <p:nvPr/>
        </p:nvSpPr>
        <p:spPr>
          <a:xfrm>
            <a:off x="7046288" y="5090434"/>
            <a:ext cx="9284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yuè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238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00CBBEA-DB98-4B1A-BC0E-E42AB78EDBB0}"/>
              </a:ext>
            </a:extLst>
          </p:cNvPr>
          <p:cNvSpPr/>
          <p:nvPr/>
        </p:nvSpPr>
        <p:spPr>
          <a:xfrm>
            <a:off x="505459" y="861094"/>
            <a:ext cx="11006455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四、照样子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看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报纸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足球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排球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故事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静悄悄　　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85D317F-0B17-4859-8574-636C115E789F}"/>
              </a:ext>
            </a:extLst>
          </p:cNvPr>
          <p:cNvSpPr/>
          <p:nvPr/>
        </p:nvSpPr>
        <p:spPr>
          <a:xfrm>
            <a:off x="3536628" y="239061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224FB2B-408C-493D-BF77-14CC10E0BACA}"/>
              </a:ext>
            </a:extLst>
          </p:cNvPr>
          <p:cNvSpPr/>
          <p:nvPr/>
        </p:nvSpPr>
        <p:spPr>
          <a:xfrm>
            <a:off x="6442790" y="236345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276EE2B-0D35-4995-88EC-BF1F6DE3C79A}"/>
              </a:ext>
            </a:extLst>
          </p:cNvPr>
          <p:cNvSpPr/>
          <p:nvPr/>
        </p:nvSpPr>
        <p:spPr>
          <a:xfrm>
            <a:off x="9364244" y="239061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BC4FBFA-A961-42F8-B4B9-019A99FBEC5C}"/>
              </a:ext>
            </a:extLst>
          </p:cNvPr>
          <p:cNvSpPr/>
          <p:nvPr/>
        </p:nvSpPr>
        <p:spPr>
          <a:xfrm>
            <a:off x="3717762" y="334953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白花花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590133F-7F07-492C-A78F-6F3602551FDB}"/>
              </a:ext>
            </a:extLst>
          </p:cNvPr>
          <p:cNvSpPr/>
          <p:nvPr/>
        </p:nvSpPr>
        <p:spPr>
          <a:xfrm>
            <a:off x="6998589" y="335155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红艳艳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00CBBEA-DB98-4B1A-BC0E-E42AB78EDBB0}"/>
              </a:ext>
            </a:extLst>
          </p:cNvPr>
          <p:cNvSpPr/>
          <p:nvPr/>
        </p:nvSpPr>
        <p:spPr>
          <a:xfrm>
            <a:off x="505459" y="861094"/>
            <a:ext cx="11006455" cy="3259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五、照样子组词。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600" dirty="0">
                <a:latin typeface="方正书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书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书法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)(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书本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画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)(   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毛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)(    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当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)(   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8155346-DD7B-4C98-AA89-EE7E2DFB7F71}"/>
              </a:ext>
            </a:extLst>
          </p:cNvPr>
          <p:cNvSpPr/>
          <p:nvPr/>
        </p:nvSpPr>
        <p:spPr>
          <a:xfrm>
            <a:off x="1549424" y="345725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羽毛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A52C0CD-8576-4ABB-A766-61DD99A22173}"/>
              </a:ext>
            </a:extLst>
          </p:cNvPr>
          <p:cNvSpPr/>
          <p:nvPr/>
        </p:nvSpPr>
        <p:spPr>
          <a:xfrm>
            <a:off x="3613614" y="345725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皮毛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401964C-F809-41A5-B3F4-F86FDE8016E4}"/>
              </a:ext>
            </a:extLst>
          </p:cNvPr>
          <p:cNvSpPr/>
          <p:nvPr/>
        </p:nvSpPr>
        <p:spPr>
          <a:xfrm>
            <a:off x="6900022" y="238155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画家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0761403-2938-4AFA-9CFB-AEF67306798E}"/>
              </a:ext>
            </a:extLst>
          </p:cNvPr>
          <p:cNvSpPr/>
          <p:nvPr/>
        </p:nvSpPr>
        <p:spPr>
          <a:xfrm>
            <a:off x="8746929" y="238155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画笔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558E30E-0E28-46E7-A6A8-4B3D3C41BC78}"/>
              </a:ext>
            </a:extLst>
          </p:cNvPr>
          <p:cNvSpPr/>
          <p:nvPr/>
        </p:nvSpPr>
        <p:spPr>
          <a:xfrm>
            <a:off x="6836647" y="347418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当时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B37194E-7E6B-4C34-906E-DF30921F35AC}"/>
              </a:ext>
            </a:extLst>
          </p:cNvPr>
          <p:cNvSpPr/>
          <p:nvPr/>
        </p:nvSpPr>
        <p:spPr>
          <a:xfrm>
            <a:off x="8746929" y="349419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当心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332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00CBBEA-DB98-4B1A-BC0E-E42AB78EDBB0}"/>
              </a:ext>
            </a:extLst>
          </p:cNvPr>
          <p:cNvSpPr/>
          <p:nvPr/>
        </p:nvSpPr>
        <p:spPr>
          <a:xfrm>
            <a:off x="505459" y="861094"/>
            <a:ext cx="10394913" cy="4365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六、想一想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生活中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我独自一人时喜欢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两个人时喜欢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三个人时喜欢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很多人时喜欢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F7ACE72-302A-440E-BC4C-A6E44E1AB01F}"/>
              </a:ext>
            </a:extLst>
          </p:cNvPr>
          <p:cNvSpPr/>
          <p:nvPr/>
        </p:nvSpPr>
        <p:spPr>
          <a:xfrm>
            <a:off x="7081092" y="229102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看书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F9CBBB7-AA9F-41E3-BB3E-910A39E03E6A}"/>
              </a:ext>
            </a:extLst>
          </p:cNvPr>
          <p:cNvSpPr/>
          <p:nvPr/>
        </p:nvSpPr>
        <p:spPr>
          <a:xfrm>
            <a:off x="1947774" y="339472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下棋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FC2A9E2-6637-47EC-9154-7D9163FBC51C}"/>
              </a:ext>
            </a:extLst>
          </p:cNvPr>
          <p:cNvSpPr/>
          <p:nvPr/>
        </p:nvSpPr>
        <p:spPr>
          <a:xfrm>
            <a:off x="7225947" y="340377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跳绳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A6F44CE-10BE-463C-A3BB-C224CDC93467}"/>
              </a:ext>
            </a:extLst>
          </p:cNvPr>
          <p:cNvSpPr/>
          <p:nvPr/>
        </p:nvSpPr>
        <p:spPr>
          <a:xfrm>
            <a:off x="2744541" y="451542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开故事会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7543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244</Words>
  <Application>Microsoft Office PowerPoint</Application>
  <PresentationFormat>宽屏</PresentationFormat>
  <Paragraphs>72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7" baseType="lpstr">
      <vt:lpstr>方正大标宋简体</vt:lpstr>
      <vt:lpstr>方正书宋_GBK</vt:lpstr>
      <vt:lpstr>Times New Roman</vt:lpstr>
      <vt:lpstr>方正黑体_GBK</vt:lpstr>
      <vt:lpstr>微软雅黑</vt:lpstr>
      <vt:lpstr>方正隶变_GBK</vt:lpstr>
      <vt:lpstr>NEU-HZ</vt:lpstr>
      <vt:lpstr>Wingdings</vt:lpstr>
      <vt:lpstr>汉仪雅酷黑 95W</vt:lpstr>
      <vt:lpstr>方正楷体_GBK</vt:lpstr>
      <vt:lpstr>方正小标宋_GBK</vt:lpstr>
      <vt:lpstr>华文宋体</vt:lpstr>
      <vt:lpstr>Calibri</vt:lpstr>
      <vt:lpstr>方正仿宋_GBK</vt:lpstr>
      <vt:lpstr>NEU-BZ</vt:lpstr>
      <vt:lpstr>方正大标宋_GBK</vt:lpstr>
      <vt:lpstr>Arial</vt:lpstr>
      <vt:lpstr>NEU-XT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247</cp:revision>
  <dcterms:created xsi:type="dcterms:W3CDTF">2019-06-19T02:08:00Z</dcterms:created>
  <dcterms:modified xsi:type="dcterms:W3CDTF">2026-03-12T02:45:35Z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