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仿宋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NEU-HZ" panose="02010600010101010101" pitchFamily="2" charset="-122"/>
      <p:regular r:id="rId24"/>
      <p:italic r:id="rId25"/>
    </p:embeddedFont>
    <p:embeddedFont>
      <p:font typeface="方正楷体_GBK" panose="03000509000000000000" pitchFamily="65" charset="-122"/>
      <p:regular r:id="rId26"/>
    </p:embeddedFont>
    <p:embeddedFont>
      <p:font typeface="方正隶变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40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语文园地五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FE5B0F9-7DE0-4897-9CB3-4F1AD3170A87}"/>
              </a:ext>
            </a:extLst>
          </p:cNvPr>
          <p:cNvSpPr/>
          <p:nvPr/>
        </p:nvSpPr>
        <p:spPr>
          <a:xfrm>
            <a:off x="505460" y="841079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816" y="1929589"/>
            <a:ext cx="9503727" cy="1690239"/>
          </a:xfrm>
          <a:prstGeom prst="rect">
            <a:avLst/>
          </a:prstGeom>
        </p:spPr>
      </p:pic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90159"/>
              </p:ext>
            </p:extLst>
          </p:nvPr>
        </p:nvGraphicFramePr>
        <p:xfrm>
          <a:off x="2793577" y="2514237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饱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234957"/>
              </p:ext>
            </p:extLst>
          </p:nvPr>
        </p:nvGraphicFramePr>
        <p:xfrm>
          <a:off x="7802648" y="2519989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抱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D7BA39-B402-47FD-B349-E2854EA3FD13}"/>
              </a:ext>
            </a:extLst>
          </p:cNvPr>
          <p:cNvSpPr/>
          <p:nvPr/>
        </p:nvSpPr>
        <p:spPr>
          <a:xfrm>
            <a:off x="505460" y="841079"/>
            <a:ext cx="10530714" cy="5198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画出句子中的反义词。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取人之长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补己之短。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足球是圆的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课桌是方的。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学知识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一定要认真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不能马虎。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无论是严寒还是酷暑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运动员们都坚持训练。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63610AC-B010-4BC1-9BD6-70CD3334405D}"/>
              </a:ext>
            </a:extLst>
          </p:cNvPr>
          <p:cNvCxnSpPr>
            <a:cxnSpLocks/>
          </p:cNvCxnSpPr>
          <p:nvPr/>
        </p:nvCxnSpPr>
        <p:spPr>
          <a:xfrm>
            <a:off x="2337576" y="2623763"/>
            <a:ext cx="496159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5F626D3D-E8F9-4F2C-AAC9-BFD072F86BA8}"/>
              </a:ext>
            </a:extLst>
          </p:cNvPr>
          <p:cNvCxnSpPr>
            <a:cxnSpLocks/>
          </p:cNvCxnSpPr>
          <p:nvPr/>
        </p:nvCxnSpPr>
        <p:spPr>
          <a:xfrm>
            <a:off x="4255401" y="2611459"/>
            <a:ext cx="496159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D69A751-DE7C-4ED3-B9B1-57A08FF07B61}"/>
              </a:ext>
            </a:extLst>
          </p:cNvPr>
          <p:cNvCxnSpPr>
            <a:cxnSpLocks/>
          </p:cNvCxnSpPr>
          <p:nvPr/>
        </p:nvCxnSpPr>
        <p:spPr>
          <a:xfrm>
            <a:off x="2287165" y="3708670"/>
            <a:ext cx="496159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05E26A37-A03B-40E9-BC87-58B73DA5281F}"/>
              </a:ext>
            </a:extLst>
          </p:cNvPr>
          <p:cNvCxnSpPr>
            <a:cxnSpLocks/>
          </p:cNvCxnSpPr>
          <p:nvPr/>
        </p:nvCxnSpPr>
        <p:spPr>
          <a:xfrm>
            <a:off x="4724401" y="3699617"/>
            <a:ext cx="496159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95382CF-D918-42FF-A030-F04D9781B413}"/>
              </a:ext>
            </a:extLst>
          </p:cNvPr>
          <p:cNvCxnSpPr>
            <a:cxnSpLocks/>
          </p:cNvCxnSpPr>
          <p:nvPr/>
        </p:nvCxnSpPr>
        <p:spPr>
          <a:xfrm>
            <a:off x="3820836" y="4813192"/>
            <a:ext cx="903565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C866AB3-A2AF-4BB5-8538-B561805B6983}"/>
              </a:ext>
            </a:extLst>
          </p:cNvPr>
          <p:cNvCxnSpPr>
            <a:cxnSpLocks/>
          </p:cNvCxnSpPr>
          <p:nvPr/>
        </p:nvCxnSpPr>
        <p:spPr>
          <a:xfrm>
            <a:off x="5770817" y="4813192"/>
            <a:ext cx="910640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D31C503-15FB-4E1D-B840-8E16BCA0F0CC}"/>
              </a:ext>
            </a:extLst>
          </p:cNvPr>
          <p:cNvCxnSpPr>
            <a:cxnSpLocks/>
          </p:cNvCxnSpPr>
          <p:nvPr/>
        </p:nvCxnSpPr>
        <p:spPr>
          <a:xfrm>
            <a:off x="2272967" y="5908662"/>
            <a:ext cx="1004387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5672635-DD61-45FC-940E-AC185C0BE9AD}"/>
              </a:ext>
            </a:extLst>
          </p:cNvPr>
          <p:cNvCxnSpPr>
            <a:cxnSpLocks/>
          </p:cNvCxnSpPr>
          <p:nvPr/>
        </p:nvCxnSpPr>
        <p:spPr>
          <a:xfrm>
            <a:off x="4024538" y="5932569"/>
            <a:ext cx="1036349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23" name="矩形 22"/>
          <p:cNvSpPr/>
          <p:nvPr/>
        </p:nvSpPr>
        <p:spPr>
          <a:xfrm>
            <a:off x="612474" y="861094"/>
            <a:ext cx="1106769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口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吃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叫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吹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这些字与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嘴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有关。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扌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这些字与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有关。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: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这些字与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有关。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目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u="sng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3600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这些字与</a:t>
            </a:r>
            <a:r>
              <a:rPr lang="en-US" altLang="zh-CN" sz="3600" dirty="0" smtClean="0">
                <a:latin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有关。</a:t>
            </a:r>
            <a:endParaRPr lang="zh-CN" altLang="en-US" sz="3600" dirty="0"/>
          </a:p>
        </p:txBody>
      </p:sp>
      <p:sp>
        <p:nvSpPr>
          <p:cNvPr id="24" name="矩形 23"/>
          <p:cNvSpPr/>
          <p:nvPr/>
        </p:nvSpPr>
        <p:spPr>
          <a:xfrm>
            <a:off x="1908306" y="266158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打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78987" y="26748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拍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49669" y="27046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扫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53903" y="35301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跑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85241" y="35226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70982" y="34709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11717" y="43155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眼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85241" y="42785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睛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99988" y="42651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盯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833658" y="27644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手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33658" y="35226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脚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925991" y="439272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眼睛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C9B2098-6C2F-48A4-85D0-88B55C335FE9}"/>
              </a:ext>
            </a:extLst>
          </p:cNvPr>
          <p:cNvSpPr/>
          <p:nvPr/>
        </p:nvSpPr>
        <p:spPr>
          <a:xfrm>
            <a:off x="505459" y="841080"/>
            <a:ext cx="11006455" cy="3330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四、选字填空。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CEF29E8-40F6-45F4-BAAB-3AAE28AD7D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406" y="1702173"/>
            <a:ext cx="11104508" cy="210477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9571420-9FB8-4766-AF9A-7954C5FD9CFE}"/>
              </a:ext>
            </a:extLst>
          </p:cNvPr>
          <p:cNvSpPr/>
          <p:nvPr/>
        </p:nvSpPr>
        <p:spPr>
          <a:xfrm>
            <a:off x="856001" y="251609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青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98BF808-2961-4964-AE5D-BFEC0CEBC20A}"/>
              </a:ext>
            </a:extLst>
          </p:cNvPr>
          <p:cNvSpPr/>
          <p:nvPr/>
        </p:nvSpPr>
        <p:spPr>
          <a:xfrm>
            <a:off x="856001" y="315971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646E8EB-D765-486E-84EE-049791A2197C}"/>
              </a:ext>
            </a:extLst>
          </p:cNvPr>
          <p:cNvSpPr/>
          <p:nvPr/>
        </p:nvSpPr>
        <p:spPr>
          <a:xfrm>
            <a:off x="3182741" y="250433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455D66F-95B3-4E75-8537-38A93D6C413C}"/>
              </a:ext>
            </a:extLst>
          </p:cNvPr>
          <p:cNvSpPr/>
          <p:nvPr/>
        </p:nvSpPr>
        <p:spPr>
          <a:xfrm>
            <a:off x="3179926" y="315066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722C5B1-4844-40BC-BABC-0586E59D5863}"/>
              </a:ext>
            </a:extLst>
          </p:cNvPr>
          <p:cNvSpPr/>
          <p:nvPr/>
        </p:nvSpPr>
        <p:spPr>
          <a:xfrm>
            <a:off x="5448066" y="251338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乡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7DB99C1-B3C1-4B0F-8AF9-31EC9B8213BB}"/>
              </a:ext>
            </a:extLst>
          </p:cNvPr>
          <p:cNvSpPr/>
          <p:nvPr/>
        </p:nvSpPr>
        <p:spPr>
          <a:xfrm>
            <a:off x="5439453" y="314160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香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7845E32-1580-44E6-B57E-C395EDE3E774}"/>
              </a:ext>
            </a:extLst>
          </p:cNvPr>
          <p:cNvSpPr/>
          <p:nvPr/>
        </p:nvSpPr>
        <p:spPr>
          <a:xfrm>
            <a:off x="8198363" y="249527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支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2D7F508-F5BC-4EBE-9E8B-82D721DA1F54}"/>
              </a:ext>
            </a:extLst>
          </p:cNvPr>
          <p:cNvSpPr/>
          <p:nvPr/>
        </p:nvSpPr>
        <p:spPr>
          <a:xfrm>
            <a:off x="8207416" y="314160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EA94529-97C3-43D7-990C-FA7303AAE605}"/>
              </a:ext>
            </a:extLst>
          </p:cNvPr>
          <p:cNvSpPr/>
          <p:nvPr/>
        </p:nvSpPr>
        <p:spPr>
          <a:xfrm>
            <a:off x="9936628" y="251338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BA4A73C-675C-4CAE-80F0-59E0297EF5D4}"/>
              </a:ext>
            </a:extLst>
          </p:cNvPr>
          <p:cNvSpPr/>
          <p:nvPr/>
        </p:nvSpPr>
        <p:spPr>
          <a:xfrm>
            <a:off x="9943651" y="315066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进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C9B2098-6C2F-48A4-85D0-88B55C335FE9}"/>
              </a:ext>
            </a:extLst>
          </p:cNvPr>
          <p:cNvSpPr/>
          <p:nvPr/>
        </p:nvSpPr>
        <p:spPr>
          <a:xfrm>
            <a:off x="505459" y="841080"/>
            <a:ext cx="11006455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五、补充歇后语。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竹篮打水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芝麻开花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十五个吊桶打水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4DA60C1-0D9B-4597-98B6-23CB71561FB8}"/>
              </a:ext>
            </a:extLst>
          </p:cNvPr>
          <p:cNvSpPr/>
          <p:nvPr/>
        </p:nvSpPr>
        <p:spPr>
          <a:xfrm>
            <a:off x="4025578" y="175686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一场空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279C9D0-8AA6-48C7-9019-3B1CDB2EF1E1}"/>
              </a:ext>
            </a:extLst>
          </p:cNvPr>
          <p:cNvSpPr/>
          <p:nvPr/>
        </p:nvSpPr>
        <p:spPr>
          <a:xfrm>
            <a:off x="4143273" y="259794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节节高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238D2A2-DC39-49C0-9CC9-22B4688423AA}"/>
              </a:ext>
            </a:extLst>
          </p:cNvPr>
          <p:cNvSpPr/>
          <p:nvPr/>
        </p:nvSpPr>
        <p:spPr>
          <a:xfrm>
            <a:off x="5379102" y="339304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七上八下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655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258</Words>
  <Application>Microsoft Office PowerPoint</Application>
  <PresentationFormat>宽屏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NEU-BZ</vt:lpstr>
      <vt:lpstr>方正大标宋_GBK</vt:lpstr>
      <vt:lpstr>Calibri</vt:lpstr>
      <vt:lpstr>方正仿宋_GBK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微软雅黑</vt:lpstr>
      <vt:lpstr>NEU-HZ</vt:lpstr>
      <vt:lpstr>方正楷体_GBK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250</cp:revision>
  <dcterms:created xsi:type="dcterms:W3CDTF">2019-06-19T02:08:00Z</dcterms:created>
  <dcterms:modified xsi:type="dcterms:W3CDTF">2026-03-21T06:34:09Z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