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楷体" panose="02010609060101010101" pitchFamily="49" charset="-122"/>
      <p:regular r:id="rId10"/>
    </p:embeddedFont>
    <p:embeddedFont>
      <p:font typeface="方正楷体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华文宋体" panose="02010600030101010101" charset="-122"/>
      <p:regular r:id="rId26"/>
    </p:embeddedFont>
    <p:embeddedFont>
      <p:font typeface="NEU-XT" panose="02020503000000020003" pitchFamily="18" charset="-122"/>
      <p:regular r:id="rId27"/>
    </p:embeddedFont>
    <p:embeddedFont>
      <p:font typeface="方正仿宋_GBK" panose="03000509000000000000" pitchFamily="65" charset="-122"/>
      <p:regular r:id="rId28"/>
    </p:embeddedFont>
    <p:embeddedFont>
      <p:font typeface="方正小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姓氏歌</a:t>
            </a:r>
            <a:r>
              <a:rPr lang="zh-CN" altLang="zh-CN" sz="60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楷体_GBK"/>
                <a:cs typeface="Times New Roman"/>
              </a:rPr>
              <a:t>(</a:t>
            </a: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楷体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1874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49" y="1958960"/>
            <a:ext cx="10860276" cy="1785251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94610"/>
              </p:ext>
            </p:extLst>
          </p:nvPr>
        </p:nvGraphicFramePr>
        <p:xfrm>
          <a:off x="772521" y="259920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52905"/>
              </p:ext>
            </p:extLst>
          </p:nvPr>
        </p:nvGraphicFramePr>
        <p:xfrm>
          <a:off x="3478340" y="260495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01214"/>
              </p:ext>
            </p:extLst>
          </p:nvPr>
        </p:nvGraphicFramePr>
        <p:xfrm>
          <a:off x="6169781" y="260495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148847"/>
              </p:ext>
            </p:extLst>
          </p:nvPr>
        </p:nvGraphicFramePr>
        <p:xfrm>
          <a:off x="8861226" y="258769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285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给加点字选择正确的读音。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姓氏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sì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shì</a:t>
            </a:r>
            <a:r>
              <a:rPr lang="en-US" altLang="zh-CN" sz="360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语言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yán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yián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孙子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sūn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shūn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姓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张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zhān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zhāng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3438" y="212664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64024" y="21266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59" y="293200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51885" y="292537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546463" y="18538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90200" y="18704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07283" y="27126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46155" y="27633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46408"/>
            <a:ext cx="109159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三、组词。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么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古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公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十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信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胡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938" y="24157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多么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0938" y="35263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公园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3368" y="24157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什么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7104" y="35263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十只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82281" y="241572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语言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82281" y="35263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自信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48169" y="241572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古代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18447" y="35263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二胡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51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661"/>
            <a:ext cx="59915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yǔ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zì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tóu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　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张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zǐ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zì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霜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ɡōnɡ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孙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7436" y="1729890"/>
            <a:ext cx="43914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古月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徐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endParaRPr lang="en-US" altLang="zh-CN" sz="360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许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endParaRPr lang="en-US" altLang="zh-CN" sz="360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午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胡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59904" y="1961147"/>
            <a:ext cx="0" cy="2225842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586856" y="2273061"/>
            <a:ext cx="2225776" cy="80100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803005" y="3074068"/>
            <a:ext cx="2009627" cy="7760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3350618" y="2273061"/>
            <a:ext cx="1462014" cy="16362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82106" y="2273061"/>
            <a:ext cx="1934873" cy="15770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596350" y="2273061"/>
            <a:ext cx="1920629" cy="7570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635142" y="3091208"/>
            <a:ext cx="1881837" cy="7588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652" y="619083"/>
            <a:ext cx="106800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五、选一选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填一填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smtClean="0">
              <a:latin typeface="Calibri"/>
              <a:ea typeface="方正楷体_GBK"/>
              <a:cs typeface="Times New Roman"/>
            </a:endParaRPr>
          </a:p>
          <a:p>
            <a:pPr indent="3849688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笔画是三画的字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 indent="3849688">
              <a:lnSpc>
                <a:spcPct val="3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笔画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是四画的字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: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7966162" y="1812446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538958"/>
              </p:ext>
            </p:extLst>
          </p:nvPr>
        </p:nvGraphicFramePr>
        <p:xfrm>
          <a:off x="8048688" y="1895804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么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9247092" y="1816155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297199"/>
              </p:ext>
            </p:extLst>
          </p:nvPr>
        </p:nvGraphicFramePr>
        <p:xfrm>
          <a:off x="9329618" y="1899513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上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10546657" y="1816155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041289"/>
              </p:ext>
            </p:extLst>
          </p:nvPr>
        </p:nvGraphicFramePr>
        <p:xfrm>
          <a:off x="10629183" y="1899513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子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7998242" y="3300398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591895"/>
              </p:ext>
            </p:extLst>
          </p:nvPr>
        </p:nvGraphicFramePr>
        <p:xfrm>
          <a:off x="8080768" y="3383756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什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9279172" y="3304107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5546"/>
              </p:ext>
            </p:extLst>
          </p:nvPr>
        </p:nvGraphicFramePr>
        <p:xfrm>
          <a:off x="9361698" y="3387465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王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10578737" y="3304107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688851"/>
              </p:ext>
            </p:extLst>
          </p:nvPr>
        </p:nvGraphicFramePr>
        <p:xfrm>
          <a:off x="10661263" y="3387465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氏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0" name="image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9652" y="1742873"/>
            <a:ext cx="3637281" cy="3576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18219"/>
            <a:ext cx="75196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六、介绍一下你的姓。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我姓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8863" y="18953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1510" y="18953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大肚黄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228</Words>
  <Application>Microsoft Office PowerPoint</Application>
  <PresentationFormat>宽屏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楷体</vt:lpstr>
      <vt:lpstr>方正楷体_GBK</vt:lpstr>
      <vt:lpstr>Calibri</vt:lpstr>
      <vt:lpstr>方正大标宋_GBK</vt:lpstr>
      <vt:lpstr>Arial</vt:lpstr>
      <vt:lpstr>Times New Roman</vt:lpstr>
      <vt:lpstr>方正大标宋简体</vt:lpstr>
      <vt:lpstr>方正黑体_GBK</vt:lpstr>
      <vt:lpstr>NEU-BZ</vt:lpstr>
      <vt:lpstr>微软雅黑</vt:lpstr>
      <vt:lpstr>方正隶变_GBK</vt:lpstr>
      <vt:lpstr>汉仪雅酷黑 95W</vt:lpstr>
      <vt:lpstr>华文宋体</vt:lpstr>
      <vt:lpstr>NEU-XT</vt:lpstr>
      <vt:lpstr>Wingdings</vt:lpstr>
      <vt:lpstr>方正仿宋_GBK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2026-02-27T06:05:20Z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