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楷体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Cambria Math" panose="02040503050406030204" pitchFamily="18" charset="0"/>
      <p:regular r:id="rId18"/>
    </p:embeddedFont>
    <p:embeddedFont>
      <p:font typeface="华文宋体" panose="02010600030101010101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大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树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和喜鹊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25A282-B703-4F03-B47E-A9ACA32D15DF}"/>
              </a:ext>
            </a:extLst>
          </p:cNvPr>
          <p:cNvSpPr/>
          <p:nvPr/>
        </p:nvSpPr>
        <p:spPr>
          <a:xfrm>
            <a:off x="505461" y="861094"/>
            <a:ext cx="6635056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E0751F9-9336-430A-BCBA-72A89E5694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275"/>
          <a:stretch/>
        </p:blipFill>
        <p:spPr>
          <a:xfrm>
            <a:off x="396845" y="1963657"/>
            <a:ext cx="8333087" cy="1838921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B8393776-92C3-42E6-9DED-AC82ECE6B1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25737"/>
              </p:ext>
            </p:extLst>
          </p:nvPr>
        </p:nvGraphicFramePr>
        <p:xfrm>
          <a:off x="565442" y="267404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叫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好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5B6A908A-8A1E-4F75-A1CA-F9AEDA82A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570358"/>
              </p:ext>
            </p:extLst>
          </p:nvPr>
        </p:nvGraphicFramePr>
        <p:xfrm>
          <a:off x="3326748" y="267153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他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83942884-C705-4EDC-895A-93FD5E734B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568580"/>
              </p:ext>
            </p:extLst>
          </p:nvPr>
        </p:nvGraphicFramePr>
        <p:xfrm>
          <a:off x="6053952" y="267153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0695" y="2093259"/>
            <a:ext cx="2296375" cy="1692067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2CCDFBA5-A6CF-48F7-AAA4-96644ECCA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039884"/>
              </p:ext>
            </p:extLst>
          </p:nvPr>
        </p:nvGraphicFramePr>
        <p:xfrm>
          <a:off x="8824311" y="266247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飞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回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B309C9-B516-4950-B127-66B2A64ED8C8}"/>
              </a:ext>
            </a:extLst>
          </p:cNvPr>
          <p:cNvSpPr/>
          <p:nvPr/>
        </p:nvSpPr>
        <p:spPr>
          <a:xfrm>
            <a:off x="505460" y="841079"/>
            <a:ext cx="6195834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4261A1D-B270-403F-BC97-E4AE3C5DF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19290"/>
            <a:ext cx="11261027" cy="17614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B0655CA-1B98-4075-9E29-802524EF424E}"/>
              </a:ext>
            </a:extLst>
          </p:cNvPr>
          <p:cNvSpPr/>
          <p:nvPr/>
        </p:nvSpPr>
        <p:spPr>
          <a:xfrm>
            <a:off x="1372059" y="196389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听从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12834F3-98A5-4F25-9ED4-EB133E581B7E}"/>
              </a:ext>
            </a:extLst>
          </p:cNvPr>
          <p:cNvSpPr/>
          <p:nvPr/>
        </p:nvSpPr>
        <p:spPr>
          <a:xfrm>
            <a:off x="1372059" y="286737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大人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267BFE7-BE19-4996-A996-3F9C28424C32}"/>
              </a:ext>
            </a:extLst>
          </p:cNvPr>
          <p:cNvSpPr/>
          <p:nvPr/>
        </p:nvSpPr>
        <p:spPr>
          <a:xfrm>
            <a:off x="3928882" y="196389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他的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63BF35E-0A4F-433F-942C-EB774F7AC219}"/>
              </a:ext>
            </a:extLst>
          </p:cNvPr>
          <p:cNvSpPr/>
          <p:nvPr/>
        </p:nvSpPr>
        <p:spPr>
          <a:xfrm>
            <a:off x="3928882" y="289781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土地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3F6DCF-5A41-4744-8BEB-3959F3B42842}"/>
              </a:ext>
            </a:extLst>
          </p:cNvPr>
          <p:cNvSpPr/>
          <p:nvPr/>
        </p:nvSpPr>
        <p:spPr>
          <a:xfrm>
            <a:off x="6587264" y="196389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他们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3CB05EF-408A-42B4-84F8-290468D44E9B}"/>
              </a:ext>
            </a:extLst>
          </p:cNvPr>
          <p:cNvSpPr/>
          <p:nvPr/>
        </p:nvSpPr>
        <p:spPr>
          <a:xfrm>
            <a:off x="6549076" y="2897810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大门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C98864A3-D5A5-4D54-8F77-7CCA0D0CAF79}"/>
                  </a:ext>
                </a:extLst>
              </p:cNvPr>
              <p:cNvSpPr/>
              <p:nvPr/>
            </p:nvSpPr>
            <p:spPr>
              <a:xfrm>
                <a:off x="10201823" y="1963892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好人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98864A3-D5A5-4D54-8F77-7CCA0D0CAF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1823" y="1963892"/>
                <a:ext cx="1236236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1CD5FDB9-BA86-4E7D-9776-DE5F3291A91B}"/>
                  </a:ext>
                </a:extLst>
              </p:cNvPr>
              <p:cNvSpPr/>
              <p:nvPr/>
            </p:nvSpPr>
            <p:spPr>
              <a:xfrm>
                <a:off x="10165611" y="2867372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好奇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CD5FDB9-BA86-4E7D-9776-DE5F3291A9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5611" y="2867372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840376A-313E-439E-94BC-8708018B1AA2}"/>
              </a:ext>
            </a:extLst>
          </p:cNvPr>
          <p:cNvSpPr/>
          <p:nvPr/>
        </p:nvSpPr>
        <p:spPr>
          <a:xfrm>
            <a:off x="505460" y="861095"/>
            <a:ext cx="11006454" cy="2495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三、写出带有下面偏旁的字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孑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孩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孩子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尸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B5B19C-455E-4BC0-827B-1400D7534E91}"/>
              </a:ext>
            </a:extLst>
          </p:cNvPr>
          <p:cNvSpPr/>
          <p:nvPr/>
        </p:nvSpPr>
        <p:spPr>
          <a:xfrm>
            <a:off x="6370362" y="1813026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692FC1E-7866-4167-A265-62AFF92DA839}"/>
              </a:ext>
            </a:extLst>
          </p:cNvPr>
          <p:cNvSpPr/>
          <p:nvPr/>
        </p:nvSpPr>
        <p:spPr>
          <a:xfrm>
            <a:off x="8004544" y="19271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孙子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4399D0C-37F5-4E9D-9F63-E77DF979DC73}"/>
              </a:ext>
            </a:extLst>
          </p:cNvPr>
          <p:cNvSpPr/>
          <p:nvPr/>
        </p:nvSpPr>
        <p:spPr>
          <a:xfrm>
            <a:off x="1381235" y="2645912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居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8CBAB93-61C4-4377-9A80-9B35D83DC55E}"/>
              </a:ext>
            </a:extLst>
          </p:cNvPr>
          <p:cNvSpPr/>
          <p:nvPr/>
        </p:nvSpPr>
        <p:spPr>
          <a:xfrm>
            <a:off x="2916497" y="27216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邻居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EE840E1-69BC-4B5B-8711-082EE42C282A}"/>
              </a:ext>
            </a:extLst>
          </p:cNvPr>
          <p:cNvSpPr/>
          <p:nvPr/>
        </p:nvSpPr>
        <p:spPr>
          <a:xfrm>
            <a:off x="6320485" y="2645912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层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FE02C56-3AD6-4D3B-82DF-69D15001D5BA}"/>
              </a:ext>
            </a:extLst>
          </p:cNvPr>
          <p:cNvSpPr/>
          <p:nvPr/>
        </p:nvSpPr>
        <p:spPr>
          <a:xfrm>
            <a:off x="7950222" y="27095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层次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840376A-313E-439E-94BC-8708018B1AA2}"/>
              </a:ext>
            </a:extLst>
          </p:cNvPr>
          <p:cNvSpPr/>
          <p:nvPr/>
        </p:nvSpPr>
        <p:spPr>
          <a:xfrm>
            <a:off x="505460" y="861095"/>
            <a:ext cx="110064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四、按要求写词语。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量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大树　　　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鸟窝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仿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写词语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安安静静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反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义词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单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F2C4EF0-3ED1-4F6C-9C99-872D00860059}"/>
              </a:ext>
            </a:extLst>
          </p:cNvPr>
          <p:cNvSpPr/>
          <p:nvPr/>
        </p:nvSpPr>
        <p:spPr>
          <a:xfrm>
            <a:off x="3425323" y="23815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799AA31-43AB-47D8-99E8-73299051EA3B}"/>
              </a:ext>
            </a:extLst>
          </p:cNvPr>
          <p:cNvSpPr/>
          <p:nvPr/>
        </p:nvSpPr>
        <p:spPr>
          <a:xfrm>
            <a:off x="8100415" y="23452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53FA4AF-3B54-4D21-A00E-2C7824D3DD6D}"/>
              </a:ext>
            </a:extLst>
          </p:cNvPr>
          <p:cNvSpPr/>
          <p:nvPr/>
        </p:nvSpPr>
        <p:spPr>
          <a:xfrm>
            <a:off x="5191717" y="3326933"/>
            <a:ext cx="21355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开开心心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2C8A223-DACD-4C07-982F-CED13303A496}"/>
              </a:ext>
            </a:extLst>
          </p:cNvPr>
          <p:cNvSpPr/>
          <p:nvPr/>
        </p:nvSpPr>
        <p:spPr>
          <a:xfrm>
            <a:off x="8113249" y="334130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明明白白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8A1ED20-C107-4D57-BE69-C695122576AA}"/>
              </a:ext>
            </a:extLst>
          </p:cNvPr>
          <p:cNvSpPr/>
          <p:nvPr/>
        </p:nvSpPr>
        <p:spPr>
          <a:xfrm>
            <a:off x="4727361" y="45821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6AA59C5-6D40-4783-9D21-3A80BFDE085D}"/>
              </a:ext>
            </a:extLst>
          </p:cNvPr>
          <p:cNvSpPr/>
          <p:nvPr/>
        </p:nvSpPr>
        <p:spPr>
          <a:xfrm>
            <a:off x="8965659" y="4582177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440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302C7D7-5FA6-4E3C-B8BD-46CF6C2F21FC}"/>
              </a:ext>
            </a:extLst>
          </p:cNvPr>
          <p:cNvSpPr/>
          <p:nvPr/>
        </p:nvSpPr>
        <p:spPr>
          <a:xfrm>
            <a:off x="505460" y="841079"/>
            <a:ext cx="10901906" cy="4950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五、读一读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用加点的词写句子。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树有了邻居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喜鹊也有了邻居。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endParaRPr lang="en-US" altLang="zh-CN" sz="3600" dirty="0">
              <a:latin typeface="NEU-H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树很孤单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喜鹊也很孤单。</a:t>
            </a: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60CD98A-2B7F-4608-9B9C-865FFBB33181}"/>
              </a:ext>
            </a:extLst>
          </p:cNvPr>
          <p:cNvSpPr/>
          <p:nvPr/>
        </p:nvSpPr>
        <p:spPr>
          <a:xfrm>
            <a:off x="588475" y="2833028"/>
            <a:ext cx="1019420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东东有了朋友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我也有了朋友。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2391BEE-305B-4478-A852-BEAE545639C7}"/>
              </a:ext>
            </a:extLst>
          </p:cNvPr>
          <p:cNvSpPr/>
          <p:nvPr/>
        </p:nvSpPr>
        <p:spPr>
          <a:xfrm>
            <a:off x="588475" y="4853500"/>
            <a:ext cx="888446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妈妈很伤心</a:t>
            </a:r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我也很伤心。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D89CAA1-2942-440A-B482-020FD88BBECF}"/>
              </a:ext>
            </a:extLst>
          </p:cNvPr>
          <p:cNvSpPr txBox="1"/>
          <p:nvPr/>
        </p:nvSpPr>
        <p:spPr>
          <a:xfrm>
            <a:off x="1345940" y="2478391"/>
            <a:ext cx="14968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0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375A7A1-18D4-42E9-90F8-93F6A261AD60}"/>
              </a:ext>
            </a:extLst>
          </p:cNvPr>
          <p:cNvSpPr txBox="1"/>
          <p:nvPr/>
        </p:nvSpPr>
        <p:spPr>
          <a:xfrm>
            <a:off x="3808487" y="4421256"/>
            <a:ext cx="149684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0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FC5B970-857B-4052-AC7A-5ADA5457E8D0}"/>
              </a:ext>
            </a:extLst>
          </p:cNvPr>
          <p:cNvSpPr txBox="1"/>
          <p:nvPr/>
        </p:nvSpPr>
        <p:spPr>
          <a:xfrm>
            <a:off x="1321338" y="4404471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16C9BB7-5A14-4BA2-A425-57A5E3CC779D}"/>
              </a:ext>
            </a:extLst>
          </p:cNvPr>
          <p:cNvSpPr txBox="1"/>
          <p:nvPr/>
        </p:nvSpPr>
        <p:spPr>
          <a:xfrm>
            <a:off x="4267323" y="2438601"/>
            <a:ext cx="2477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0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273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方正小标宋_GBK</vt:lpstr>
      <vt:lpstr>Cambria Math</vt:lpstr>
      <vt:lpstr>华文宋体</vt:lpstr>
      <vt:lpstr>方正仿宋_GBK</vt:lpstr>
      <vt:lpstr>Calibri</vt:lpstr>
      <vt:lpstr>NEU-BZ</vt:lpstr>
      <vt:lpstr>方正大标宋_GBK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2026-03-12T02:40:26Z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