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小标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仿宋_GBK" panose="03000509000000000000" pitchFamily="65" charset="-122"/>
      <p:regular r:id="rId17"/>
    </p:embeddedFont>
    <p:embeddedFont>
      <p:font typeface="NEU-XT" panose="02020503000000020003" pitchFamily="18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NEU-HZ" panose="02010600010101010101" pitchFamily="2" charset="-122"/>
      <p:regular r:id="rId20"/>
      <p:italic r:id="rId21"/>
    </p:embeddedFont>
    <p:embeddedFont>
      <p:font typeface="Cambria Math" panose="02040503050406030204" pitchFamily="18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黑体_GBK" panose="03000509000000000000" pitchFamily="65" charset="-122"/>
      <p:regular r:id="rId27"/>
    </p:embeddedFont>
    <p:embeddedFont>
      <p:font typeface="方正大标宋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期中复习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三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C9ACB2C-6E46-450E-9C67-AB2B3242EEA6}"/>
              </a:ext>
            </a:extLst>
          </p:cNvPr>
          <p:cNvSpPr/>
          <p:nvPr/>
        </p:nvSpPr>
        <p:spPr>
          <a:xfrm>
            <a:off x="505459" y="841079"/>
            <a:ext cx="10929067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一、读拼音写偏旁或笔画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再写一个相应的汉字。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hénɡ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piě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wān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ɡōu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xīn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pánɡ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zhuǎ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liǎnɡ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diǎn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shuǐ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68.jpeg">
            <a:extLst>
              <a:ext uri="{FF2B5EF4-FFF2-40B4-BE49-F238E27FC236}">
                <a16:creationId xmlns:a16="http://schemas.microsoft.com/office/drawing/2014/main" xmlns="" id="{174A40C8-6DF3-4C1B-AA97-72840414594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81946" y="1908700"/>
            <a:ext cx="265340" cy="4417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ABEB06F-0D41-4967-825B-3DFD749F0956}"/>
              </a:ext>
            </a:extLst>
          </p:cNvPr>
          <p:cNvSpPr/>
          <p:nvPr/>
        </p:nvSpPr>
        <p:spPr>
          <a:xfrm>
            <a:off x="6931677" y="1826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0D82DA2-042F-4E53-B440-A5B708D9F53E}"/>
              </a:ext>
            </a:extLst>
          </p:cNvPr>
          <p:cNvSpPr/>
          <p:nvPr/>
        </p:nvSpPr>
        <p:spPr>
          <a:xfrm>
            <a:off x="3971194" y="26712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1995240-9E4B-42E3-B166-35FC2102FCA6}"/>
              </a:ext>
            </a:extLst>
          </p:cNvPr>
          <p:cNvSpPr/>
          <p:nvPr/>
        </p:nvSpPr>
        <p:spPr>
          <a:xfrm>
            <a:off x="5899582" y="2653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69.jpeg">
            <a:extLst>
              <a:ext uri="{FF2B5EF4-FFF2-40B4-BE49-F238E27FC236}">
                <a16:creationId xmlns:a16="http://schemas.microsoft.com/office/drawing/2014/main" xmlns="" id="{74629C21-1782-45A6-AA86-10B564D0162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607336" y="3633640"/>
            <a:ext cx="521046" cy="34736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EE7CFEC-9644-489C-9159-CE1F96F8A6BD}"/>
              </a:ext>
            </a:extLst>
          </p:cNvPr>
          <p:cNvSpPr/>
          <p:nvPr/>
        </p:nvSpPr>
        <p:spPr>
          <a:xfrm>
            <a:off x="5576416" y="34942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81E62E4-5F6C-40BC-A861-DE0F266E9CF5}"/>
              </a:ext>
            </a:extLst>
          </p:cNvPr>
          <p:cNvSpPr/>
          <p:nvPr/>
        </p:nvSpPr>
        <p:spPr>
          <a:xfrm>
            <a:off x="4294359" y="43411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9ECA456-464E-4A40-BC45-40EDE3D5BA55}"/>
              </a:ext>
            </a:extLst>
          </p:cNvPr>
          <p:cNvSpPr/>
          <p:nvPr/>
        </p:nvSpPr>
        <p:spPr>
          <a:xfrm>
            <a:off x="6424684" y="42846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CD4111-8524-40EC-9CB0-934EF5C9A5A5}"/>
              </a:ext>
            </a:extLst>
          </p:cNvPr>
          <p:cNvSpPr/>
          <p:nvPr/>
        </p:nvSpPr>
        <p:spPr>
          <a:xfrm>
            <a:off x="434566" y="861094"/>
            <a:ext cx="8709434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二、多音字组词。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212CD4-D9F0-411D-AE05-D35756C0A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566" y="1786895"/>
            <a:ext cx="11325791" cy="16421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EF034168-D697-4AEE-867C-5BDC3C4FCA4E}"/>
                  </a:ext>
                </a:extLst>
              </p:cNvPr>
              <p:cNvSpPr/>
              <p:nvPr/>
            </p:nvSpPr>
            <p:spPr>
              <a:xfrm>
                <a:off x="2399703" y="1909248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好人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EF034168-D697-4AEE-867C-5BDC3C4FCA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9703" y="1909248"/>
                <a:ext cx="1236236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D1DFA29F-0F5D-46E6-9EB5-19ACB7F1EAB1}"/>
                  </a:ext>
                </a:extLst>
              </p:cNvPr>
              <p:cNvSpPr/>
              <p:nvPr/>
            </p:nvSpPr>
            <p:spPr>
              <a:xfrm>
                <a:off x="2381597" y="2755633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好奇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1DFA29F-0F5D-46E6-9EB5-19ACB7F1EA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1597" y="2755633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CE299D9B-F16F-4ACF-9B7E-196BDA5E4FC8}"/>
                  </a:ext>
                </a:extLst>
              </p:cNvPr>
              <p:cNvSpPr/>
              <p:nvPr/>
            </p:nvSpPr>
            <p:spPr>
              <a:xfrm>
                <a:off x="5628235" y="1909247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快乐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CE299D9B-F16F-4ACF-9B7E-196BDA5E4F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235" y="1909247"/>
                <a:ext cx="1236236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36CAA86B-AECE-4DFB-872E-8B30D0F0146C}"/>
                  </a:ext>
                </a:extLst>
              </p:cNvPr>
              <p:cNvSpPr/>
              <p:nvPr/>
            </p:nvSpPr>
            <p:spPr>
              <a:xfrm>
                <a:off x="6008687" y="2802683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音乐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6CAA86B-AECE-4DFB-872E-8B30D0F014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687" y="2802683"/>
                <a:ext cx="1236236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70896DAD-5490-42AA-A303-807C989435C0}"/>
                  </a:ext>
                </a:extLst>
              </p:cNvPr>
              <p:cNvSpPr/>
              <p:nvPr/>
            </p:nvSpPr>
            <p:spPr>
              <a:xfrm>
                <a:off x="10043676" y="1909246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当心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70896DAD-5490-42AA-A303-807C989435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3676" y="1909246"/>
                <a:ext cx="1236236" cy="6463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287C3885-F0C8-4348-95C9-9ABFB73888B7}"/>
                  </a:ext>
                </a:extLst>
              </p:cNvPr>
              <p:cNvSpPr/>
              <p:nvPr/>
            </p:nvSpPr>
            <p:spPr>
              <a:xfrm>
                <a:off x="10043676" y="278266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当作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287C3885-F0C8-4348-95C9-9ABFB7388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3676" y="2782669"/>
                <a:ext cx="1236236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3DCBF6F-E51F-468F-BA03-C40E1C6F7DC7}"/>
              </a:ext>
            </a:extLst>
          </p:cNvPr>
          <p:cNvSpPr/>
          <p:nvPr/>
        </p:nvSpPr>
        <p:spPr>
          <a:xfrm>
            <a:off x="505459" y="861094"/>
            <a:ext cx="11254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足球　 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音乐　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游戏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弯弯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的小路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的天山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的雪莲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你姓什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么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姓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什么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788D1A0-8027-4FA2-82FB-B3F75AFC40A4}"/>
              </a:ext>
            </a:extLst>
          </p:cNvPr>
          <p:cNvSpPr/>
          <p:nvPr/>
        </p:nvSpPr>
        <p:spPr>
          <a:xfrm>
            <a:off x="4125103" y="18710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C4435CD-BAEF-4723-BCDF-3D0ACF1629FE}"/>
              </a:ext>
            </a:extLst>
          </p:cNvPr>
          <p:cNvSpPr/>
          <p:nvPr/>
        </p:nvSpPr>
        <p:spPr>
          <a:xfrm>
            <a:off x="7420568" y="18781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10EF02D-256E-4901-8265-A622705899A9}"/>
              </a:ext>
            </a:extLst>
          </p:cNvPr>
          <p:cNvSpPr/>
          <p:nvPr/>
        </p:nvSpPr>
        <p:spPr>
          <a:xfrm>
            <a:off x="4537067" y="270633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89C9AB9-18D8-4C44-8BE0-0D567B62F517}"/>
              </a:ext>
            </a:extLst>
          </p:cNvPr>
          <p:cNvSpPr/>
          <p:nvPr/>
        </p:nvSpPr>
        <p:spPr>
          <a:xfrm>
            <a:off x="8430058" y="27068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洁白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20A5137-79F5-4E29-A01B-E4D2B93AE063}"/>
              </a:ext>
            </a:extLst>
          </p:cNvPr>
          <p:cNvSpPr/>
          <p:nvPr/>
        </p:nvSpPr>
        <p:spPr>
          <a:xfrm>
            <a:off x="4537067" y="3476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15CD63-B824-489D-926A-1E0639D4ACC3}"/>
              </a:ext>
            </a:extLst>
          </p:cNvPr>
          <p:cNvSpPr/>
          <p:nvPr/>
        </p:nvSpPr>
        <p:spPr>
          <a:xfrm>
            <a:off x="6929569" y="34835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0D35554-4CA3-48AC-935D-EFA97095721E}"/>
              </a:ext>
            </a:extLst>
          </p:cNvPr>
          <p:cNvSpPr/>
          <p:nvPr/>
        </p:nvSpPr>
        <p:spPr>
          <a:xfrm>
            <a:off x="8537241" y="348350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木子李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25219E-AB9F-46CE-8AEB-0F2E427256E4}"/>
              </a:ext>
            </a:extLst>
          </p:cNvPr>
          <p:cNvSpPr/>
          <p:nvPr/>
        </p:nvSpPr>
        <p:spPr>
          <a:xfrm>
            <a:off x="505459" y="861095"/>
            <a:ext cx="11006455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四、口语交际。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你忘带语文书来学校了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想借李老师的手机打电话叫妈妈送过来。你会这样对李老师说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李老师把手机借给你了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你会打电话这样跟妈妈说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AD7A32E-2EE9-4D4B-A652-6E058E6DC8C8}"/>
              </a:ext>
            </a:extLst>
          </p:cNvPr>
          <p:cNvSpPr/>
          <p:nvPr/>
        </p:nvSpPr>
        <p:spPr>
          <a:xfrm>
            <a:off x="661979" y="2466703"/>
            <a:ext cx="10654853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李老师您好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借用一下您的手机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可以吗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42C5142-BFF3-46FC-8109-C0DA629C26CF}"/>
              </a:ext>
            </a:extLst>
          </p:cNvPr>
          <p:cNvSpPr/>
          <p:nvPr/>
        </p:nvSpPr>
        <p:spPr>
          <a:xfrm>
            <a:off x="589553" y="4070568"/>
            <a:ext cx="10831828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不好意思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我忘带语文书了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请您送过来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好吗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695C5CD-3ADE-4BBC-BA2A-D7DAB88C0366}"/>
              </a:ext>
            </a:extLst>
          </p:cNvPr>
          <p:cNvCxnSpPr>
            <a:cxnSpLocks/>
          </p:cNvCxnSpPr>
          <p:nvPr/>
        </p:nvCxnSpPr>
        <p:spPr>
          <a:xfrm flipH="1">
            <a:off x="8167909" y="3281122"/>
            <a:ext cx="3013121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8368416-5E9D-40B2-BFF5-D1EAC71A9DDC}"/>
              </a:ext>
            </a:extLst>
          </p:cNvPr>
          <p:cNvCxnSpPr>
            <a:cxnSpLocks/>
          </p:cNvCxnSpPr>
          <p:nvPr/>
        </p:nvCxnSpPr>
        <p:spPr>
          <a:xfrm flipH="1">
            <a:off x="5940756" y="4919799"/>
            <a:ext cx="5240274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E25219E-AB9F-46CE-8AEB-0F2E427256E4}"/>
              </a:ext>
            </a:extLst>
          </p:cNvPr>
          <p:cNvSpPr/>
          <p:nvPr/>
        </p:nvSpPr>
        <p:spPr>
          <a:xfrm>
            <a:off x="505459" y="861095"/>
            <a:ext cx="11006455" cy="249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五、读记一至四单元的生字词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并请人听写。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六、背诵《春晓》 《寻隐者不遇》 《赠汪伦》 《静夜思》。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885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299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汉仪雅酷黑 95W</vt:lpstr>
      <vt:lpstr>微软雅黑</vt:lpstr>
      <vt:lpstr>方正小标宋_GBK</vt:lpstr>
      <vt:lpstr>方正大标宋简体</vt:lpstr>
      <vt:lpstr>NEU-BZ</vt:lpstr>
      <vt:lpstr>方正仿宋_GBK</vt:lpstr>
      <vt:lpstr>Wingdings</vt:lpstr>
      <vt:lpstr>NEU-XT</vt:lpstr>
      <vt:lpstr>方正隶变_GBK</vt:lpstr>
      <vt:lpstr>NEU-HZ</vt:lpstr>
      <vt:lpstr>Cambria Math</vt:lpstr>
      <vt:lpstr>Calibri</vt:lpstr>
      <vt:lpstr>方正黑体_GBK</vt:lpstr>
      <vt:lpstr>Arial</vt:lpstr>
      <vt:lpstr>方正大标宋_GBK</vt:lpstr>
      <vt:lpstr>Times New Roman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2026-03-21T03:09:11Z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