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华文宋体" panose="02010600030101010101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仿宋_GBK" panose="03000509000000000000" pitchFamily="65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NEU-XT" panose="02020503000000020003" pitchFamily="18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NEU-HZ" panose="02010600010101010101" pitchFamily="2" charset="-122"/>
      <p:regular r:id="rId26"/>
      <p:italic r:id="rId27"/>
    </p:embeddedFont>
    <p:embeddedFont>
      <p:font typeface="方正楷体_GBK" panose="03000509000000000000" pitchFamily="65" charset="-122"/>
      <p:regular r:id="rId28"/>
    </p:embeddedFont>
    <p:embeddedFont>
      <p:font typeface="方正隶变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50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语文园地六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915682D-2842-42E5-99A3-E3468A506671}"/>
              </a:ext>
            </a:extLst>
          </p:cNvPr>
          <p:cNvSpPr/>
          <p:nvPr/>
        </p:nvSpPr>
        <p:spPr>
          <a:xfrm>
            <a:off x="579422" y="861095"/>
            <a:ext cx="106921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泉水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quán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qüán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温柔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róu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yóu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扇子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shān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shàn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空地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kōnɡ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kònɡ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露珠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lù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òu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闷得很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mēn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mèn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4F57A03-BC29-43D9-841C-5007CACEC658}"/>
              </a:ext>
            </a:extLst>
          </p:cNvPr>
          <p:cNvSpPr txBox="1"/>
          <p:nvPr/>
        </p:nvSpPr>
        <p:spPr>
          <a:xfrm>
            <a:off x="560148" y="25893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BF505E6-D09A-4D03-A55B-AB155DF7E8CA}"/>
              </a:ext>
            </a:extLst>
          </p:cNvPr>
          <p:cNvSpPr txBox="1"/>
          <p:nvPr/>
        </p:nvSpPr>
        <p:spPr>
          <a:xfrm>
            <a:off x="605047" y="36652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E8A1A9E-6088-4947-A57E-EA42B50BAA65}"/>
              </a:ext>
            </a:extLst>
          </p:cNvPr>
          <p:cNvSpPr txBox="1"/>
          <p:nvPr/>
        </p:nvSpPr>
        <p:spPr>
          <a:xfrm>
            <a:off x="567668" y="47592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CE1E8EC-1010-4A62-B1A6-397F48F19C76}"/>
              </a:ext>
            </a:extLst>
          </p:cNvPr>
          <p:cNvSpPr txBox="1"/>
          <p:nvPr/>
        </p:nvSpPr>
        <p:spPr>
          <a:xfrm>
            <a:off x="6153178" y="25966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B572CA9-5C00-4847-9A72-63469439E1A0}"/>
              </a:ext>
            </a:extLst>
          </p:cNvPr>
          <p:cNvSpPr txBox="1"/>
          <p:nvPr/>
        </p:nvSpPr>
        <p:spPr>
          <a:xfrm>
            <a:off x="5675558" y="36640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3F2E146-A919-44A2-947D-574CE4CE1222}"/>
              </a:ext>
            </a:extLst>
          </p:cNvPr>
          <p:cNvSpPr txBox="1"/>
          <p:nvPr/>
        </p:nvSpPr>
        <p:spPr>
          <a:xfrm>
            <a:off x="5693664" y="47683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0A18FE7-FE97-4E41-B010-DA5E04D72B90}"/>
              </a:ext>
            </a:extLst>
          </p:cNvPr>
          <p:cNvSpPr txBox="1"/>
          <p:nvPr/>
        </p:nvSpPr>
        <p:spPr>
          <a:xfrm>
            <a:off x="2320133" y="24058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EC81060-A267-44D7-A4E9-4A9766C419E1}"/>
              </a:ext>
            </a:extLst>
          </p:cNvPr>
          <p:cNvSpPr txBox="1"/>
          <p:nvPr/>
        </p:nvSpPr>
        <p:spPr>
          <a:xfrm>
            <a:off x="7082256" y="240589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22062E8-136E-4C03-AB7C-EF6E9C86A321}"/>
              </a:ext>
            </a:extLst>
          </p:cNvPr>
          <p:cNvSpPr txBox="1"/>
          <p:nvPr/>
        </p:nvSpPr>
        <p:spPr>
          <a:xfrm>
            <a:off x="3759634" y="34500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ABC0714-A820-4CB9-8CAF-10B58CD6124F}"/>
              </a:ext>
            </a:extLst>
          </p:cNvPr>
          <p:cNvSpPr txBox="1"/>
          <p:nvPr/>
        </p:nvSpPr>
        <p:spPr>
          <a:xfrm>
            <a:off x="8811468" y="34806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61CB78C-8EC4-4749-A5BB-BEA02ECFD215}"/>
              </a:ext>
            </a:extLst>
          </p:cNvPr>
          <p:cNvSpPr txBox="1"/>
          <p:nvPr/>
        </p:nvSpPr>
        <p:spPr>
          <a:xfrm>
            <a:off x="1659230" y="45758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E6794D2-7B90-4833-ADEE-D6606E80F703}"/>
              </a:ext>
            </a:extLst>
          </p:cNvPr>
          <p:cNvSpPr txBox="1"/>
          <p:nvPr/>
        </p:nvSpPr>
        <p:spPr>
          <a:xfrm>
            <a:off x="7793734" y="458488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555321E-3966-4052-95C7-F09D3F49A415}"/>
              </a:ext>
            </a:extLst>
          </p:cNvPr>
          <p:cNvSpPr/>
          <p:nvPr/>
        </p:nvSpPr>
        <p:spPr>
          <a:xfrm>
            <a:off x="505460" y="657465"/>
            <a:ext cx="2954655" cy="10429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二、连一连。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1449090-F903-45C6-91ED-CD80916E82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638" y="1753892"/>
            <a:ext cx="10684623" cy="326350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FADC5C8-FB2D-4794-AAC5-636DDB9EF17B}"/>
              </a:ext>
            </a:extLst>
          </p:cNvPr>
          <p:cNvCxnSpPr>
            <a:cxnSpLocks/>
          </p:cNvCxnSpPr>
          <p:nvPr/>
        </p:nvCxnSpPr>
        <p:spPr>
          <a:xfrm>
            <a:off x="2688560" y="2163545"/>
            <a:ext cx="1783852" cy="25261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6AA0DBA-8EC2-483A-BC48-337C4C2F07BB}"/>
              </a:ext>
            </a:extLst>
          </p:cNvPr>
          <p:cNvCxnSpPr>
            <a:cxnSpLocks/>
          </p:cNvCxnSpPr>
          <p:nvPr/>
        </p:nvCxnSpPr>
        <p:spPr>
          <a:xfrm flipV="1">
            <a:off x="2701933" y="2254313"/>
            <a:ext cx="1799148" cy="81861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132673B-4B7C-41E4-95BB-67C929D301D5}"/>
              </a:ext>
            </a:extLst>
          </p:cNvPr>
          <p:cNvCxnSpPr>
            <a:cxnSpLocks/>
          </p:cNvCxnSpPr>
          <p:nvPr/>
        </p:nvCxnSpPr>
        <p:spPr>
          <a:xfrm flipV="1">
            <a:off x="2643245" y="2987644"/>
            <a:ext cx="1829167" cy="87841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17B870D-B6EC-4993-902F-6984E448FF0B}"/>
              </a:ext>
            </a:extLst>
          </p:cNvPr>
          <p:cNvCxnSpPr>
            <a:cxnSpLocks/>
          </p:cNvCxnSpPr>
          <p:nvPr/>
        </p:nvCxnSpPr>
        <p:spPr>
          <a:xfrm flipV="1">
            <a:off x="2217685" y="3866063"/>
            <a:ext cx="2254727" cy="8236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40701744-46BA-4522-AD97-894ABEFDF618}"/>
              </a:ext>
            </a:extLst>
          </p:cNvPr>
          <p:cNvCxnSpPr>
            <a:cxnSpLocks/>
          </p:cNvCxnSpPr>
          <p:nvPr/>
        </p:nvCxnSpPr>
        <p:spPr>
          <a:xfrm>
            <a:off x="8030104" y="2263242"/>
            <a:ext cx="1811013" cy="7244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7801267D-993A-40B0-8C87-37F69D87B5F4}"/>
              </a:ext>
            </a:extLst>
          </p:cNvPr>
          <p:cNvCxnSpPr>
            <a:cxnSpLocks/>
          </p:cNvCxnSpPr>
          <p:nvPr/>
        </p:nvCxnSpPr>
        <p:spPr>
          <a:xfrm>
            <a:off x="7939569" y="3072926"/>
            <a:ext cx="1901548" cy="79313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2BB80E62-D1FA-4DD9-8B49-7FBA84C811DF}"/>
              </a:ext>
            </a:extLst>
          </p:cNvPr>
          <p:cNvCxnSpPr>
            <a:cxnSpLocks/>
          </p:cNvCxnSpPr>
          <p:nvPr/>
        </p:nvCxnSpPr>
        <p:spPr>
          <a:xfrm>
            <a:off x="7692431" y="3871965"/>
            <a:ext cx="2177355" cy="7308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A9222957-7BB3-4549-B119-11AB47F075DC}"/>
              </a:ext>
            </a:extLst>
          </p:cNvPr>
          <p:cNvCxnSpPr>
            <a:cxnSpLocks/>
          </p:cNvCxnSpPr>
          <p:nvPr/>
        </p:nvCxnSpPr>
        <p:spPr>
          <a:xfrm flipV="1">
            <a:off x="7939569" y="2173566"/>
            <a:ext cx="1901548" cy="257681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5842709-7B6E-4FCA-945C-E29CECDCF811}"/>
              </a:ext>
            </a:extLst>
          </p:cNvPr>
          <p:cNvSpPr/>
          <p:nvPr/>
        </p:nvSpPr>
        <p:spPr>
          <a:xfrm>
            <a:off x="505460" y="841079"/>
            <a:ext cx="11181080" cy="5821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三、补全谚语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再选一选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朝霞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晚霞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山戴帽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半山腰。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早晨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当日晴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晚上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蚂蚁搬家蛇过道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不久要来到。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看到蚂蚁在搬家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我加快脚步回家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看到云罩住了山顶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我立刻下山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4F64078-6D09-4EB6-B67E-9C33C82E8FEA}"/>
              </a:ext>
            </a:extLst>
          </p:cNvPr>
          <p:cNvSpPr/>
          <p:nvPr/>
        </p:nvSpPr>
        <p:spPr>
          <a:xfrm>
            <a:off x="2296366" y="183834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不出门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97CEA47-CE1C-4FDF-AB1C-AF9980B75B0C}"/>
              </a:ext>
            </a:extLst>
          </p:cNvPr>
          <p:cNvSpPr/>
          <p:nvPr/>
        </p:nvSpPr>
        <p:spPr>
          <a:xfrm>
            <a:off x="5656932" y="183834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行千里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BD94DED-7092-4168-A00C-44B125D16647}"/>
              </a:ext>
            </a:extLst>
          </p:cNvPr>
          <p:cNvSpPr/>
          <p:nvPr/>
        </p:nvSpPr>
        <p:spPr>
          <a:xfrm>
            <a:off x="1531317" y="265897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21DBB92-6518-4409-8968-097D082977FD}"/>
              </a:ext>
            </a:extLst>
          </p:cNvPr>
          <p:cNvSpPr/>
          <p:nvPr/>
        </p:nvSpPr>
        <p:spPr>
          <a:xfrm>
            <a:off x="5482826" y="265226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1AA434E-1F0E-4307-ADAA-7D662E9A25A3}"/>
              </a:ext>
            </a:extLst>
          </p:cNvPr>
          <p:cNvSpPr/>
          <p:nvPr/>
        </p:nvSpPr>
        <p:spPr>
          <a:xfrm>
            <a:off x="2418557" y="347683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975D0BF-B32C-40EE-BA99-ED81FD0DC2E3}"/>
              </a:ext>
            </a:extLst>
          </p:cNvPr>
          <p:cNvSpPr/>
          <p:nvPr/>
        </p:nvSpPr>
        <p:spPr>
          <a:xfrm>
            <a:off x="7067604" y="347172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下雨到天明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C20EE58-4321-4D0D-8B61-911E206737B8}"/>
              </a:ext>
            </a:extLst>
          </p:cNvPr>
          <p:cNvSpPr/>
          <p:nvPr/>
        </p:nvSpPr>
        <p:spPr>
          <a:xfrm>
            <a:off x="4985400" y="429586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9634D8F-6BBB-4C39-BE73-63124E1E321C}"/>
              </a:ext>
            </a:extLst>
          </p:cNvPr>
          <p:cNvSpPr/>
          <p:nvPr/>
        </p:nvSpPr>
        <p:spPr>
          <a:xfrm>
            <a:off x="9077349" y="52515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AB6AF6B-F18F-435C-A02A-9792CFBA1C88}"/>
              </a:ext>
            </a:extLst>
          </p:cNvPr>
          <p:cNvSpPr/>
          <p:nvPr/>
        </p:nvSpPr>
        <p:spPr>
          <a:xfrm>
            <a:off x="8769476" y="60519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5842709-7B6E-4FCA-945C-E29CECDCF811}"/>
              </a:ext>
            </a:extLst>
          </p:cNvPr>
          <p:cNvSpPr/>
          <p:nvPr/>
        </p:nvSpPr>
        <p:spPr>
          <a:xfrm>
            <a:off x="505460" y="841079"/>
            <a:ext cx="11181080" cy="2495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四、把下面的句子写具体。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燕子在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地飞来飞去。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老师在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地批改作业。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DBCCE08-9921-49D3-ABCC-285BA2405FAA}"/>
              </a:ext>
            </a:extLst>
          </p:cNvPr>
          <p:cNvSpPr/>
          <p:nvPr/>
        </p:nvSpPr>
        <p:spPr>
          <a:xfrm>
            <a:off x="2816909" y="18292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6F4792D-0F14-4F6B-84C6-A00B67FAA094}"/>
              </a:ext>
            </a:extLst>
          </p:cNvPr>
          <p:cNvSpPr/>
          <p:nvPr/>
        </p:nvSpPr>
        <p:spPr>
          <a:xfrm>
            <a:off x="4900691" y="18292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3FCD882-71CD-4A1A-984B-3E202D70F62C}"/>
              </a:ext>
            </a:extLst>
          </p:cNvPr>
          <p:cNvSpPr/>
          <p:nvPr/>
        </p:nvSpPr>
        <p:spPr>
          <a:xfrm>
            <a:off x="2676612" y="265441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办公室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3A43D43-6A34-488B-9366-4786DDEE7BC4}"/>
              </a:ext>
            </a:extLst>
          </p:cNvPr>
          <p:cNvSpPr/>
          <p:nvPr/>
        </p:nvSpPr>
        <p:spPr>
          <a:xfrm>
            <a:off x="4988004" y="265441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认真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07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195</Words>
  <Application>Microsoft Office PowerPoint</Application>
  <PresentationFormat>宽屏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NEU-BZ</vt:lpstr>
      <vt:lpstr>方正大标宋_GBK</vt:lpstr>
      <vt:lpstr>华文宋体</vt:lpstr>
      <vt:lpstr>Calibri</vt:lpstr>
      <vt:lpstr>方正仿宋_GBK</vt:lpstr>
      <vt:lpstr>楷体</vt:lpstr>
      <vt:lpstr>方正小标宋_GBK</vt:lpstr>
      <vt:lpstr>Arial</vt:lpstr>
      <vt:lpstr>方正大标宋简体</vt:lpstr>
      <vt:lpstr>汉仪雅酷黑 95W</vt:lpstr>
      <vt:lpstr>Times New Roman</vt:lpstr>
      <vt:lpstr>方正黑体_GBK</vt:lpstr>
      <vt:lpstr>NEU-XT</vt:lpstr>
      <vt:lpstr>微软雅黑</vt:lpstr>
      <vt:lpstr>NEU-HZ</vt:lpstr>
      <vt:lpstr>方正楷体_GBK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258</cp:revision>
  <dcterms:created xsi:type="dcterms:W3CDTF">2019-06-19T02:08:00Z</dcterms:created>
  <dcterms:modified xsi:type="dcterms:W3CDTF">2026-03-21T07:47:08Z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