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3" r:id="rId5"/>
    <p:sldId id="498" r:id="rId6"/>
    <p:sldId id="531" r:id="rId7"/>
    <p:sldId id="526" r:id="rId8"/>
    <p:sldId id="427" r:id="rId9"/>
  </p:sldIdLst>
  <p:sldSz cx="12192000" cy="6858000"/>
  <p:notesSz cx="6858000" cy="9144000"/>
  <p:embeddedFontLst>
    <p:embeddedFont>
      <p:font typeface="方正大标宋简体" charset="-122"/>
      <p:regular r:id="rId10"/>
    </p:embeddedFont>
    <p:embeddedFont>
      <p:font typeface="微软雅黑" pitchFamily="34" charset="-122"/>
      <p:regular r:id="rId11"/>
      <p:bold r:id="rId12"/>
    </p:embeddedFont>
    <p:embeddedFont>
      <p:font typeface="方正楷体_GBK" pitchFamily="65" charset="-122"/>
      <p:regular r:id="rId13"/>
    </p:embeddedFont>
    <p:embeddedFont>
      <p:font typeface="方正仿宋_GBK" pitchFamily="65" charset="-122"/>
      <p:regular r:id="rId14"/>
    </p:embeddedFont>
    <p:embeddedFont>
      <p:font typeface="华文宋体" pitchFamily="2" charset="-122"/>
      <p:regular r:id="rId15"/>
    </p:embeddedFont>
    <p:embeddedFont>
      <p:font typeface="方正小标宋_GBK" pitchFamily="65" charset="-122"/>
      <p:regular r:id="rId16"/>
    </p:embeddedFont>
    <p:embeddedFont>
      <p:font typeface="NEU-BZ" pitchFamily="2" charset="-122"/>
      <p:regular r:id="rId17"/>
      <p:bold r:id="rId18"/>
      <p:italic r:id="rId19"/>
      <p:boldItalic r:id="rId20"/>
    </p:embeddedFont>
    <p:embeddedFont>
      <p:font typeface="NEU-HZ" pitchFamily="2" charset="-122"/>
      <p:regular r:id="rId21"/>
      <p:italic r:id="rId22"/>
    </p:embeddedFont>
    <p:embeddedFont>
      <p:font typeface="方正黑体_GBK" pitchFamily="65" charset="-122"/>
      <p:regular r:id="rId23"/>
    </p:embeddedFont>
    <p:embeddedFont>
      <p:font typeface="NEU-XT" pitchFamily="18" charset="-122"/>
      <p:regular r:id="rId24"/>
    </p:embeddedFont>
    <p:embeddedFont>
      <p:font typeface="方正隶变_GBK" charset="-122"/>
      <p:regular r:id="rId25"/>
    </p:embeddedFont>
    <p:embeddedFont>
      <p:font typeface="Calibri" pitchFamily="34" charset="0"/>
      <p:regular r:id="rId26"/>
      <p:bold r:id="rId27"/>
      <p:italic r:id="rId28"/>
      <p:boldItalic r:id="rId29"/>
    </p:embeddedFont>
    <p:embeddedFont>
      <p:font typeface="方正大标宋_GBK" charset="-122"/>
      <p:regular r:id="rId3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font" Target="fonts/font17.fntdata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font" Target="fonts/font16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29" Type="http://schemas.openxmlformats.org/officeDocument/2006/relationships/font" Target="fonts/font2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font" Target="fonts/font15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font" Target="fonts/font19.fntdata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font" Target="fonts/font18.fntdata"/><Relationship Id="rId30" Type="http://schemas.openxmlformats.org/officeDocument/2006/relationships/font" Target="fonts/font21.fntdata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10.TIF"/><Relationship Id="rId5" Type="http://schemas.openxmlformats.org/officeDocument/2006/relationships/image" Target="../media/image9.TIF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11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6" Type="http://schemas.openxmlformats.org/officeDocument/2006/relationships/image" Target="../media/image13.png"/><Relationship Id="rId5" Type="http://schemas.openxmlformats.org/officeDocument/2006/relationships/image" Target="../media/image12.jpeg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altLang="zh-CN" sz="6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7  </a:t>
            </a:r>
            <a:r>
              <a:rPr lang="zh-CN" altLang="en-US" sz="6000" b="1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静夜思</a:t>
            </a:r>
            <a:endParaRPr lang="zh-CN" altLang="en-US" sz="6000" b="1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25867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4125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:a16="http://schemas.microsoft.com/office/drawing/2014/main" xmlns="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60" y="1457641"/>
            <a:ext cx="10709502" cy="8352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一、读拼音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写字词</a:t>
            </a:r>
            <a:r>
              <a:rPr lang="zh-CN" altLang="zh-CN" sz="3600" dirty="0" smtClean="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01"/>
          <a:stretch/>
        </p:blipFill>
        <p:spPr bwMode="auto">
          <a:xfrm>
            <a:off x="3041209" y="2352843"/>
            <a:ext cx="3028425" cy="1615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7140813"/>
              </p:ext>
            </p:extLst>
          </p:nvPr>
        </p:nvGraphicFramePr>
        <p:xfrm>
          <a:off x="3689846" y="2982073"/>
          <a:ext cx="1972724" cy="893854"/>
        </p:xfrm>
        <a:graphic>
          <a:graphicData uri="http://schemas.openxmlformats.org/drawingml/2006/table">
            <a:tbl>
              <a:tblPr firstRow="1" firstCol="1" bandRow="1"/>
              <a:tblGrid>
                <a:gridCol w="986362"/>
                <a:gridCol w="986362"/>
              </a:tblGrid>
              <a:tr h="8476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54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床</a:t>
                      </a:r>
                    </a:p>
                  </a:txBody>
                  <a:tcPr marL="35447" marR="35447" marT="35447" marB="3544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54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前</a:t>
                      </a:r>
                    </a:p>
                  </a:txBody>
                  <a:tcPr marL="35447" marR="35447" marT="35447" marB="3544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9" name="矩形 8"/>
          <p:cNvSpPr/>
          <p:nvPr/>
        </p:nvSpPr>
        <p:spPr>
          <a:xfrm>
            <a:off x="1995501" y="2918718"/>
            <a:ext cx="889340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600" dirty="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他</a:t>
            </a:r>
            <a:r>
              <a:rPr lang="zh-CN" altLang="zh-CN" sz="3600" dirty="0" smtClean="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坐</a:t>
            </a:r>
            <a:r>
              <a:rPr lang="en-US" altLang="zh-CN" sz="3600" dirty="0" smtClean="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                              </a:t>
            </a:r>
            <a:r>
              <a:rPr lang="zh-CN" altLang="en-US" sz="3600" dirty="0" smtClean="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看着            面上的月光，</a:t>
            </a:r>
            <a:endParaRPr lang="zh-CN" altLang="zh-CN" sz="3600" dirty="0">
              <a:solidFill>
                <a:srgbClr val="000000"/>
              </a:solidFill>
              <a:latin typeface="Calibri"/>
              <a:ea typeface="方正楷体_GBK"/>
              <a:cs typeface="Times New Roman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7323" y="2309647"/>
            <a:ext cx="1141362" cy="15979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矩形 9"/>
          <p:cNvSpPr/>
          <p:nvPr/>
        </p:nvSpPr>
        <p:spPr>
          <a:xfrm>
            <a:off x="7196200" y="2933779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地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6" y="4095183"/>
            <a:ext cx="1047595" cy="15486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矩形 10"/>
          <p:cNvSpPr/>
          <p:nvPr/>
        </p:nvSpPr>
        <p:spPr>
          <a:xfrm>
            <a:off x="700851" y="4694672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思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663231" y="4833171"/>
            <a:ext cx="488948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念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起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</a:t>
            </a:r>
            <a:r>
              <a:rPr lang="zh-CN" altLang="en-US" sz="3600" dirty="0" smtClean="0">
                <a:latin typeface="Calibri"/>
                <a:ea typeface="方正楷体_GBK"/>
                <a:cs typeface="Times New Roman"/>
              </a:rPr>
              <a:t>                  来了。</a:t>
            </a:r>
            <a:endParaRPr lang="zh-CN" altLang="en-US" sz="3600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1480" y="3986795"/>
            <a:ext cx="2408624" cy="1661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3" name="表格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3314596"/>
              </p:ext>
            </p:extLst>
          </p:nvPr>
        </p:nvGraphicFramePr>
        <p:xfrm>
          <a:off x="2750278" y="4638075"/>
          <a:ext cx="2039836" cy="852170"/>
        </p:xfrm>
        <a:graphic>
          <a:graphicData uri="http://schemas.openxmlformats.org/drawingml/2006/table">
            <a:tbl>
              <a:tblPr firstRow="1" firstCol="1" bandRow="1"/>
              <a:tblGrid>
                <a:gridCol w="1019918"/>
                <a:gridCol w="1019918"/>
              </a:tblGrid>
              <a:tr h="5609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54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故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54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乡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3581" y="883731"/>
            <a:ext cx="10888334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二、选字或拼音填空。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家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的桂花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了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,(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信你肯定会想起那好吃的桂花糕。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乡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相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香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)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小朋友高兴地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  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在门前空地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  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上玩老鹰捉小鸡。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latin typeface="NEU-XT"/>
                <a:ea typeface="方正楷体_GBK"/>
                <a:cs typeface="Times New Roman"/>
              </a:rPr>
              <a:t>de</a:t>
            </a:r>
            <a:r>
              <a:rPr lang="zh-CN" altLang="zh-CN" sz="3600" dirty="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dirty="0" err="1">
                <a:latin typeface="NEU-XT"/>
                <a:ea typeface="方正楷体_GBK"/>
                <a:cs typeface="Times New Roman"/>
              </a:rPr>
              <a:t>dì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08306" y="193431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乡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41180" y="193431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香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679689" y="194684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相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187198" y="3562496"/>
            <a:ext cx="69762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XT"/>
                <a:ea typeface="方正楷体_GBK"/>
                <a:cs typeface="Times New Roman"/>
              </a:rPr>
              <a:t>de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997024" y="3551122"/>
            <a:ext cx="54373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err="1">
                <a:solidFill>
                  <a:srgbClr val="E72582"/>
                </a:solidFill>
                <a:latin typeface="NEU-XT"/>
                <a:ea typeface="方正楷体_GBK"/>
                <a:cs typeface="Times New Roman"/>
              </a:rPr>
              <a:t>dì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3313628" y="3824681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985263" y="3861048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9" name="矩形 8"/>
          <p:cNvSpPr/>
          <p:nvPr/>
        </p:nvSpPr>
        <p:spPr>
          <a:xfrm>
            <a:off x="590025" y="861094"/>
            <a:ext cx="1092189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三、填空。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用音序查字法查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前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字时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应先查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大写字母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再查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音节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 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低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字的第四笔是</a:t>
            </a:r>
            <a:r>
              <a:rPr lang="en-US" altLang="zh-CN" sz="3600" u="sng" dirty="0">
                <a:latin typeface="NEU-BZ"/>
                <a:ea typeface="方正楷体_GBK"/>
                <a:cs typeface="Times New Roman"/>
              </a:rPr>
              <a:t> </a:t>
            </a:r>
            <a:r>
              <a:rPr lang="en-US" altLang="zh-CN" sz="3600" u="sng" dirty="0" smtClean="0">
                <a:latin typeface="NEU-BZ"/>
                <a:ea typeface="方正楷体_GBK"/>
                <a:cs typeface="Times New Roman"/>
              </a:rPr>
              <a:t> 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它的反义词是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 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光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字的第一笔是</a:t>
            </a:r>
            <a:r>
              <a:rPr lang="en-US" altLang="zh-CN" sz="3600" u="sng" dirty="0">
                <a:latin typeface="NEU-BZ"/>
                <a:ea typeface="方正楷体_GBK"/>
                <a:cs typeface="Times New Roman"/>
              </a:rPr>
              <a:t> 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音序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是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音节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是</a:t>
            </a:r>
            <a:endParaRPr lang="en-US" altLang="zh-CN" sz="36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 </a:t>
            </a:r>
            <a:endParaRPr lang="zh-CN" altLang="zh-CN" sz="3600" dirty="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616769" y="1765723"/>
            <a:ext cx="54373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XT"/>
                <a:ea typeface="方正楷体_GBK"/>
                <a:cs typeface="Times New Roman"/>
              </a:rPr>
              <a:t>Q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231472" y="2613637"/>
            <a:ext cx="105670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err="1">
                <a:solidFill>
                  <a:srgbClr val="E72582"/>
                </a:solidFill>
                <a:latin typeface="NEU-XT"/>
                <a:ea typeface="方正楷体_GBK"/>
                <a:cs typeface="Times New Roman"/>
              </a:rPr>
              <a:t>qiɑn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970438" y="340025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高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586710" y="4207793"/>
            <a:ext cx="9797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solidFill>
                  <a:srgbClr val="E72582"/>
                </a:solidFill>
                <a:latin typeface="NEU-XT"/>
                <a:ea typeface="方正楷体_GBK"/>
                <a:cs typeface="Times New Roman"/>
              </a:rPr>
              <a:t>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497938" y="5071509"/>
            <a:ext cx="146706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err="1">
                <a:solidFill>
                  <a:srgbClr val="E72582"/>
                </a:solidFill>
                <a:latin typeface="NEU-XT"/>
                <a:ea typeface="方正楷体_GBK"/>
                <a:cs typeface="Times New Roman"/>
              </a:rPr>
              <a:t>ɡuānɡ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7" name="image85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5110847" y="3519577"/>
            <a:ext cx="358775" cy="476959"/>
          </a:xfrm>
          <a:prstGeom prst="rect">
            <a:avLst/>
          </a:prstGeom>
        </p:spPr>
      </p:pic>
      <p:pic>
        <p:nvPicPr>
          <p:cNvPr id="18" name="image86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5228226" y="4454554"/>
            <a:ext cx="146011" cy="29463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:a16="http://schemas.microsoft.com/office/drawing/2014/main" xmlns="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1635" y="1596940"/>
            <a:ext cx="10751892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把下面的古诗补充完整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并完成练习。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 smtClean="0">
                <a:latin typeface="Calibri"/>
                <a:ea typeface="方正小标宋_GBK"/>
                <a:cs typeface="Times New Roman"/>
              </a:rPr>
              <a:t>静</a:t>
            </a:r>
            <a:r>
              <a:rPr lang="zh-CN" altLang="zh-CN" sz="3600" dirty="0">
                <a:latin typeface="Calibri"/>
                <a:ea typeface="方正小标宋_GBK"/>
                <a:cs typeface="Times New Roman"/>
              </a:rPr>
              <a:t>夜思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[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唐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]</a:t>
            </a:r>
            <a:r>
              <a:rPr lang="en-US" altLang="zh-CN" sz="3600" dirty="0"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李白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　　　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明月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latin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疑是地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霜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。</a:t>
            </a:r>
            <a:endParaRPr lang="en-US" altLang="zh-CN" sz="36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 smtClean="0">
                <a:latin typeface="Calibri"/>
                <a:ea typeface="方正楷体_GBK"/>
                <a:cs typeface="Times New Roman"/>
              </a:rPr>
              <a:t>          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举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望明月</a:t>
            </a:r>
            <a:r>
              <a:rPr lang="en-US" altLang="zh-CN" sz="3600" dirty="0">
                <a:latin typeface="方正楷体_GBK"/>
                <a:cs typeface="Times New Roman"/>
              </a:rPr>
              <a:t>,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                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。</a:t>
            </a:r>
            <a:endParaRPr lang="en-US" altLang="zh-CN" sz="3600" dirty="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举头望明月</a:t>
            </a:r>
            <a:r>
              <a:rPr lang="zh-CN" altLang="zh-CN" sz="3600" dirty="0">
                <a:ea typeface="Calibri"/>
                <a:cs typeface="Times New Roman"/>
              </a:rPr>
              <a:t> 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中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举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的意思是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。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2791680" y="3393171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床前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311250" y="339317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光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988854" y="339317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上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122947" y="420767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头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819029" y="4203497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低头思故乡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561233" y="498294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抬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401ECB11-5DBA-4026-99D3-9575CCE9A993}"/>
              </a:ext>
            </a:extLst>
          </p:cNvPr>
          <p:cNvSpPr/>
          <p:nvPr/>
        </p:nvSpPr>
        <p:spPr>
          <a:xfrm>
            <a:off x="434566" y="821069"/>
            <a:ext cx="1175743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.“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那银白色的月光洒在床前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像是地上铺了一层白霜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这句话描写的是哪两句诗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用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“               ”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画出来。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1" name="image80.jpeg">
            <a:extLst>
              <a:ext uri="{FF2B5EF4-FFF2-40B4-BE49-F238E27FC236}">
                <a16:creationId xmlns="" xmlns:a16="http://schemas.microsoft.com/office/drawing/2014/main" id="{E737F2EB-554D-4FBF-BD16-165144793A2C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5573092" y="1698232"/>
            <a:ext cx="1586543" cy="865850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060D20D8-FD17-48C8-B3A7-E6812BEABD98}"/>
              </a:ext>
            </a:extLst>
          </p:cNvPr>
          <p:cNvSpPr/>
          <p:nvPr/>
        </p:nvSpPr>
        <p:spPr>
          <a:xfrm>
            <a:off x="418709" y="2537816"/>
            <a:ext cx="11354581" cy="25160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小标宋_GBK" panose="03000509000000000000" pitchFamily="65" charset="-122"/>
                <a:cs typeface="Times New Roman" panose="02020603050405020304" pitchFamily="18" charset="0"/>
              </a:rPr>
              <a:t>静夜思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[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唐</a:t>
            </a:r>
            <a:r>
              <a:rPr lang="en-US" altLang="zh-CN" sz="3600" dirty="0">
                <a:solidFill>
                  <a:srgbClr val="000000"/>
                </a:solidFill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]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李白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zh-CN" altLang="zh-CN" sz="36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6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明月</a:t>
            </a:r>
            <a:r>
              <a:rPr lang="zh-CN" altLang="zh-CN" sz="36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6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疑是地</a:t>
            </a:r>
            <a:r>
              <a:rPr lang="zh-CN" altLang="zh-CN" sz="36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6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霜。</a:t>
            </a:r>
            <a:endParaRPr lang="en-US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举</a:t>
            </a:r>
            <a:r>
              <a:rPr lang="zh-CN" altLang="zh-CN" sz="36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6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望明月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                    </a:t>
            </a:r>
            <a:r>
              <a:rPr lang="zh-CN" altLang="zh-CN" sz="36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。　　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B59712AD-A77C-4871-A21E-C85B9D20EC3E}"/>
              </a:ext>
            </a:extLst>
          </p:cNvPr>
          <p:cNvSpPr/>
          <p:nvPr/>
        </p:nvSpPr>
        <p:spPr>
          <a:xfrm>
            <a:off x="1843973" y="3478115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床前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621462C7-67CE-4D3B-A744-B3CBBC46839E}"/>
              </a:ext>
            </a:extLst>
          </p:cNvPr>
          <p:cNvSpPr/>
          <p:nvPr/>
        </p:nvSpPr>
        <p:spPr>
          <a:xfrm>
            <a:off x="4774699" y="345547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光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1B724553-50E6-4DBC-A8F7-08A3C4D508EB}"/>
              </a:ext>
            </a:extLst>
          </p:cNvPr>
          <p:cNvSpPr/>
          <p:nvPr/>
        </p:nvSpPr>
        <p:spPr>
          <a:xfrm>
            <a:off x="8202946" y="347268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上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4344F23B-B2F4-4D37-857A-D57676E3B4A2}"/>
              </a:ext>
            </a:extLst>
          </p:cNvPr>
          <p:cNvSpPr/>
          <p:nvPr/>
        </p:nvSpPr>
        <p:spPr>
          <a:xfrm>
            <a:off x="2240408" y="434462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头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83BD464A-CA02-407A-A5ED-E276120000DA}"/>
              </a:ext>
            </a:extLst>
          </p:cNvPr>
          <p:cNvSpPr/>
          <p:nvPr/>
        </p:nvSpPr>
        <p:spPr>
          <a:xfrm>
            <a:off x="5849509" y="4263287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低头思故乡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4888B58D-7865-476A-9891-49512E8B08F8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241860" y="3739214"/>
            <a:ext cx="9567978" cy="64623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86076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39016" y="938221"/>
            <a:ext cx="10911956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这首诗写的是唐代诗人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谁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看到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想起了自己</a:t>
            </a:r>
            <a:r>
              <a:rPr lang="zh-CN" altLang="zh-CN" sz="3600" dirty="0" smtClean="0">
                <a:latin typeface="Calibri"/>
                <a:ea typeface="方正楷体_GBK"/>
                <a:cs typeface="Times New Roman"/>
              </a:rPr>
              <a:t>的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</a:t>
            </a:r>
            <a:r>
              <a:rPr lang="en-US" altLang="zh-CN" sz="3600" dirty="0" smtClean="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表达了诗人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  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的感情。</a:t>
            </a:r>
            <a:r>
              <a:rPr lang="en-US" altLang="zh-CN" sz="3600" dirty="0">
                <a:latin typeface="方正楷体_GBK"/>
                <a:ea typeface="方正楷体_GBK"/>
                <a:cs typeface="Times New Roman"/>
              </a:rPr>
              <a:t> </a:t>
            </a:r>
            <a:endParaRPr lang="zh-CN" altLang="zh-CN" sz="3600" dirty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>
                <a:latin typeface="NEU-HZ"/>
                <a:ea typeface="方正楷体_GBK"/>
                <a:cs typeface="Times New Roman"/>
              </a:rPr>
              <a:t>4</a:t>
            </a:r>
            <a:r>
              <a:rPr lang="en-US" altLang="zh-CN" sz="3600" dirty="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圆月当空</a:t>
            </a:r>
            <a:r>
              <a:rPr lang="en-US" altLang="zh-CN" sz="3600" dirty="0">
                <a:latin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在外工作多年的爸爸看到此景就会十分想念家乡</a:t>
            </a:r>
            <a:r>
              <a:rPr lang="en-US" altLang="zh-CN" sz="3600" dirty="0">
                <a:latin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这真是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</a:t>
            </a:r>
            <a:r>
              <a:rPr lang="en-US" altLang="zh-CN" sz="3600" dirty="0" smtClean="0">
                <a:latin typeface="方正楷体_GBK"/>
                <a:cs typeface="Times New Roman"/>
              </a:rPr>
              <a:t>,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latin typeface="Calibri"/>
                <a:ea typeface="方正楷体_GBK"/>
                <a:cs typeface="Times New Roman"/>
              </a:rPr>
              <a:t>                        </a:t>
            </a:r>
            <a:r>
              <a:rPr lang="zh-CN" altLang="zh-CN" sz="3600" u="sng" dirty="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啊。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latin typeface="Calibri"/>
                <a:ea typeface="方正仿宋_GBK"/>
                <a:cs typeface="Times New Roman"/>
              </a:rPr>
              <a:t>填诗句</a:t>
            </a:r>
            <a:r>
              <a:rPr lang="en-US" altLang="zh-CN" sz="3600" dirty="0">
                <a:latin typeface="方正仿宋_GBK"/>
                <a:ea typeface="方正楷体_GBK"/>
                <a:cs typeface="Times New Roman"/>
              </a:rPr>
              <a:t>)</a:t>
            </a:r>
            <a:r>
              <a:rPr lang="en-US" altLang="zh-CN" sz="3600" dirty="0">
                <a:latin typeface="方正仿宋_GBK"/>
                <a:cs typeface="Times New Roman"/>
              </a:rPr>
              <a:t> 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5785603" y="1104274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李白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041726" y="1104273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月亮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47404" y="1900704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家乡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339601" y="1929978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思念家乡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776530" y="3441832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举头望明月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124431" y="3463752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低头思故乡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</TotalTime>
  <Words>231</Words>
  <Application>Microsoft Office PowerPoint</Application>
  <PresentationFormat>自定义</PresentationFormat>
  <Paragraphs>78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7" baseType="lpstr">
      <vt:lpstr>Arial</vt:lpstr>
      <vt:lpstr>宋体</vt:lpstr>
      <vt:lpstr>方正大标宋简体</vt:lpstr>
      <vt:lpstr>微软雅黑</vt:lpstr>
      <vt:lpstr>方正楷体_GBK</vt:lpstr>
      <vt:lpstr>方正仿宋_GBK</vt:lpstr>
      <vt:lpstr>华文宋体</vt:lpstr>
      <vt:lpstr>方正小标宋_GBK</vt:lpstr>
      <vt:lpstr>NEU-BZ</vt:lpstr>
      <vt:lpstr>NEU-HZ</vt:lpstr>
      <vt:lpstr>方正黑体_GBK</vt:lpstr>
      <vt:lpstr>Wingdings</vt:lpstr>
      <vt:lpstr>汉仪雅酷黑 95W</vt:lpstr>
      <vt:lpstr>NEU-XT</vt:lpstr>
      <vt:lpstr>方正隶变_GBK</vt:lpstr>
      <vt:lpstr>Times New Roman</vt:lpstr>
      <vt:lpstr>Calibri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255</cp:revision>
  <dcterms:created xsi:type="dcterms:W3CDTF">2019-06-19T02:08:00Z</dcterms:created>
  <dcterms:modified xsi:type="dcterms:W3CDTF">2026-03-17T01:34:09Z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