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508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仿宋_GBK" panose="03000509000000000000" pitchFamily="65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方正黑体_GBK" panose="03000509000000000000" pitchFamily="65" charset="-122"/>
      <p:regular r:id="rId22"/>
    </p:embeddedFont>
    <p:embeddedFont>
      <p:font typeface="NEU-XT" panose="02020503000000020003" pitchFamily="18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NEU-HZ" panose="02010600010101010101" pitchFamily="2" charset="-122"/>
      <p:regular r:id="rId26"/>
      <p:italic r:id="rId27"/>
    </p:embeddedFont>
    <p:embeddedFont>
      <p:font typeface="方正楷体_GBK" panose="03000509000000000000" pitchFamily="65" charset="-122"/>
      <p:regular r:id="rId28"/>
    </p:embeddedFont>
    <p:embeddedFont>
      <p:font typeface="方正书宋_GBK" panose="03000509000000000000" pitchFamily="65" charset="-122"/>
      <p:regular r:id="rId29"/>
    </p:embeddedFont>
    <p:embeddedFont>
      <p:font typeface="方正隶变_GBK" panose="03000509000000000000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39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人之初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A954DA4-0B51-407E-A25A-656493AD519A}"/>
              </a:ext>
            </a:extLst>
          </p:cNvPr>
          <p:cNvSpPr/>
          <p:nvPr/>
        </p:nvSpPr>
        <p:spPr>
          <a:xfrm>
            <a:off x="505460" y="848728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4F62FFB-A408-4146-97F0-3FD3A3F809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65" y="1929213"/>
            <a:ext cx="10622732" cy="1739432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21587EBB-242C-4CD7-B241-076053C83F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580534"/>
              </p:ext>
            </p:extLst>
          </p:nvPr>
        </p:nvGraphicFramePr>
        <p:xfrm>
          <a:off x="742592" y="253604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远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方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DE88A8AB-D3A5-45C6-A4AA-3E60361D4A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996930"/>
              </p:ext>
            </p:extLst>
          </p:nvPr>
        </p:nvGraphicFramePr>
        <p:xfrm>
          <a:off x="3502786" y="254509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近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来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32F6BFAF-EAE3-483C-9134-11D9F15ACF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007415"/>
              </p:ext>
            </p:extLst>
          </p:nvPr>
        </p:nvGraphicFramePr>
        <p:xfrm>
          <a:off x="6248098" y="253602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正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义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454A67FC-6C74-4025-A155-49ADDF4440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633591"/>
              </p:ext>
            </p:extLst>
          </p:nvPr>
        </p:nvGraphicFramePr>
        <p:xfrm>
          <a:off x="9020569" y="2545093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自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839E044-0027-4CE2-AF83-6A4702E24707}"/>
              </a:ext>
            </a:extLst>
          </p:cNvPr>
          <p:cNvSpPr/>
          <p:nvPr/>
        </p:nvSpPr>
        <p:spPr>
          <a:xfrm>
            <a:off x="505460" y="821065"/>
            <a:ext cx="86385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二、一字多词。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专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道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2D9373-5175-4EC1-A81A-585813D03DA8}"/>
              </a:ext>
            </a:extLst>
          </p:cNvPr>
          <p:cNvSpPr/>
          <p:nvPr/>
        </p:nvSpPr>
        <p:spPr>
          <a:xfrm>
            <a:off x="1334363" y="1859052"/>
            <a:ext cx="12121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专心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7BEA4C2-698C-4A55-8D0F-5301876C0C19}"/>
              </a:ext>
            </a:extLst>
          </p:cNvPr>
          <p:cNvSpPr/>
          <p:nvPr/>
        </p:nvSpPr>
        <p:spPr>
          <a:xfrm>
            <a:off x="1386460" y="269241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知道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C760690-F764-4E5C-B0F4-6A38AD679337}"/>
              </a:ext>
            </a:extLst>
          </p:cNvPr>
          <p:cNvSpPr/>
          <p:nvPr/>
        </p:nvSpPr>
        <p:spPr>
          <a:xfrm>
            <a:off x="3402616" y="185905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专一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8DBE3C6-5667-4B9B-B76F-BBB7D9754EA5}"/>
              </a:ext>
            </a:extLst>
          </p:cNvPr>
          <p:cNvSpPr/>
          <p:nvPr/>
        </p:nvSpPr>
        <p:spPr>
          <a:xfrm>
            <a:off x="3384509" y="268241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道路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B23AB59-DC56-4E5E-A8FF-B3EED15BF7F5}"/>
              </a:ext>
            </a:extLst>
          </p:cNvPr>
          <p:cNvSpPr/>
          <p:nvPr/>
        </p:nvSpPr>
        <p:spPr>
          <a:xfrm>
            <a:off x="5436583" y="185905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专门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2A032EF-6AD2-4BF9-80C3-FA8E991BD5FA}"/>
              </a:ext>
            </a:extLst>
          </p:cNvPr>
          <p:cNvSpPr/>
          <p:nvPr/>
        </p:nvSpPr>
        <p:spPr>
          <a:xfrm>
            <a:off x="5403941" y="269241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C856C33-64F3-4AAE-A52B-C63C37105ACE}"/>
              </a:ext>
            </a:extLst>
          </p:cNvPr>
          <p:cNvSpPr/>
          <p:nvPr/>
        </p:nvSpPr>
        <p:spPr>
          <a:xfrm>
            <a:off x="505460" y="861094"/>
            <a:ext cx="8638540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三、用《新华字典》查下面的汉字。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889489"/>
              </p:ext>
            </p:extLst>
          </p:nvPr>
        </p:nvGraphicFramePr>
        <p:xfrm>
          <a:off x="854015" y="1880557"/>
          <a:ext cx="9903125" cy="2976114"/>
        </p:xfrm>
        <a:graphic>
          <a:graphicData uri="http://schemas.openxmlformats.org/drawingml/2006/table">
            <a:tbl>
              <a:tblPr firstRow="1" firstCol="1" bandRow="1"/>
              <a:tblGrid>
                <a:gridCol w="1603513"/>
                <a:gridCol w="2061660"/>
                <a:gridCol w="1603513"/>
                <a:gridCol w="1603513"/>
                <a:gridCol w="3030926"/>
              </a:tblGrid>
              <a:tr h="9920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生字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 dirty="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大写字母</a:t>
                      </a: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音节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页码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组词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60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600" dirty="0">
                        <a:effectLst/>
                        <a:latin typeface="Calibri" panose="020F0502020204030204" pitchFamily="34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3222920" y="2967335"/>
            <a:ext cx="466794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51950" y="2892166"/>
            <a:ext cx="518091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yi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21953" y="2892014"/>
            <a:ext cx="9813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575</a:t>
            </a:r>
            <a:r>
              <a:rPr lang="en-US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90002" y="2917741"/>
            <a:ext cx="1107996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义气</a:t>
            </a:r>
            <a:endParaRPr lang="zh-CN" altLang="en-US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22920" y="3890665"/>
            <a:ext cx="466794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46765" y="3849540"/>
            <a:ext cx="928459" cy="833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xue</a:t>
            </a:r>
            <a:endParaRPr lang="zh-CN" altLang="en-US" sz="3600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54711" y="3890665"/>
            <a:ext cx="886781" cy="837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551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590002" y="3892058"/>
            <a:ext cx="1107996" cy="8368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小学</a:t>
            </a:r>
            <a:endParaRPr lang="zh-CN" altLang="en-US" sz="3600" b="1" dirty="0">
              <a:solidFill>
                <a:srgbClr val="E72582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937CFC3-FF89-470A-BA78-AB76CBE691BB}"/>
              </a:ext>
            </a:extLst>
          </p:cNvPr>
          <p:cNvSpPr/>
          <p:nvPr/>
        </p:nvSpPr>
        <p:spPr>
          <a:xfrm>
            <a:off x="505460" y="841079"/>
            <a:ext cx="109381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四、选字填空。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进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入　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处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步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相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乡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故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 互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信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254AB89-D7E1-4881-B83A-AC74ED01156A}"/>
              </a:ext>
            </a:extLst>
          </p:cNvPr>
          <p:cNvSpPr/>
          <p:nvPr/>
        </p:nvSpPr>
        <p:spPr>
          <a:xfrm>
            <a:off x="4007408" y="19198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87382B6-9D99-4E42-AC0A-C31615F15CD8}"/>
              </a:ext>
            </a:extLst>
          </p:cNvPr>
          <p:cNvSpPr/>
          <p:nvPr/>
        </p:nvSpPr>
        <p:spPr>
          <a:xfrm>
            <a:off x="6334149" y="19198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53E1431-A70A-4DC7-9832-4797A000378F}"/>
              </a:ext>
            </a:extLst>
          </p:cNvPr>
          <p:cNvSpPr/>
          <p:nvPr/>
        </p:nvSpPr>
        <p:spPr>
          <a:xfrm>
            <a:off x="8888864" y="18682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C5B9FA6-54D3-49E2-A351-FC61CBFF88E2}"/>
              </a:ext>
            </a:extLst>
          </p:cNvPr>
          <p:cNvSpPr/>
          <p:nvPr/>
        </p:nvSpPr>
        <p:spPr>
          <a:xfrm>
            <a:off x="4487242" y="27216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4FAB48D-B98F-4DA1-89A3-49A9F81B58FE}"/>
              </a:ext>
            </a:extLst>
          </p:cNvPr>
          <p:cNvSpPr/>
          <p:nvPr/>
        </p:nvSpPr>
        <p:spPr>
          <a:xfrm>
            <a:off x="6762422" y="26882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ACC958C-3FB1-46D0-9A9F-CA06DCB81037}"/>
              </a:ext>
            </a:extLst>
          </p:cNvPr>
          <p:cNvSpPr/>
          <p:nvPr/>
        </p:nvSpPr>
        <p:spPr>
          <a:xfrm>
            <a:off x="8888864" y="26958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937CFC3-FF89-470A-BA78-AB76CBE691BB}"/>
              </a:ext>
            </a:extLst>
          </p:cNvPr>
          <p:cNvSpPr/>
          <p:nvPr/>
        </p:nvSpPr>
        <p:spPr>
          <a:xfrm>
            <a:off x="505459" y="841079"/>
            <a:ext cx="112640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五、按课文填空。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非所宜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幼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老何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琢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器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知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3F688F6-4674-4D35-B905-E9B136A9D64B}"/>
              </a:ext>
            </a:extLst>
          </p:cNvPr>
          <p:cNvSpPr/>
          <p:nvPr/>
        </p:nvSpPr>
        <p:spPr>
          <a:xfrm>
            <a:off x="838758" y="178476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子不学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8EF544D-C957-4805-9AC0-DE331C3BC804}"/>
              </a:ext>
            </a:extLst>
          </p:cNvPr>
          <p:cNvSpPr/>
          <p:nvPr/>
        </p:nvSpPr>
        <p:spPr>
          <a:xfrm>
            <a:off x="5393363" y="180386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83D13E9-6FE4-4053-989B-F8FB69CAE2B0}"/>
              </a:ext>
            </a:extLst>
          </p:cNvPr>
          <p:cNvSpPr/>
          <p:nvPr/>
        </p:nvSpPr>
        <p:spPr>
          <a:xfrm>
            <a:off x="956865" y="26292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玉不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65A325A-B54D-473A-85C8-FD40353FC3CE}"/>
              </a:ext>
            </a:extLst>
          </p:cNvPr>
          <p:cNvSpPr/>
          <p:nvPr/>
        </p:nvSpPr>
        <p:spPr>
          <a:xfrm>
            <a:off x="3007032" y="26292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959734F-2D59-445D-9D4F-9A7AC1AC34B7}"/>
              </a:ext>
            </a:extLst>
          </p:cNvPr>
          <p:cNvSpPr/>
          <p:nvPr/>
        </p:nvSpPr>
        <p:spPr>
          <a:xfrm>
            <a:off x="5205751" y="262924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人不学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DBF1014-7CD1-4DC8-B2AE-1906C19067AB}"/>
              </a:ext>
            </a:extLst>
          </p:cNvPr>
          <p:cNvSpPr/>
          <p:nvPr/>
        </p:nvSpPr>
        <p:spPr>
          <a:xfrm>
            <a:off x="7421590" y="26272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16DE532-3AF6-4E4D-91BE-5137F1DD03E4}"/>
              </a:ext>
            </a:extLst>
          </p:cNvPr>
          <p:cNvSpPr/>
          <p:nvPr/>
        </p:nvSpPr>
        <p:spPr>
          <a:xfrm>
            <a:off x="9330095" y="262721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101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3CE88CC-B006-4225-B66A-C8C49197CBC6}"/>
              </a:ext>
            </a:extLst>
          </p:cNvPr>
          <p:cNvSpPr/>
          <p:nvPr/>
        </p:nvSpPr>
        <p:spPr>
          <a:xfrm>
            <a:off x="505460" y="861094"/>
            <a:ext cx="11181080" cy="3326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六、仿照课文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补全文明礼仪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三字经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要问好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上学校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互帮助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要按时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见老师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同学处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有礼节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讲礼貌。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781B4B3-0DD2-4A58-8039-BBFF35DE2FD1}"/>
              </a:ext>
            </a:extLst>
          </p:cNvPr>
          <p:cNvSpPr/>
          <p:nvPr/>
        </p:nvSpPr>
        <p:spPr>
          <a:xfrm>
            <a:off x="3265024" y="266221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508111C-199A-4CBB-895D-99787CCAD875}"/>
              </a:ext>
            </a:extLst>
          </p:cNvPr>
          <p:cNvSpPr/>
          <p:nvPr/>
        </p:nvSpPr>
        <p:spPr>
          <a:xfrm>
            <a:off x="7837024" y="26622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7D199FC-E380-4666-AC9F-99836C55B88A}"/>
              </a:ext>
            </a:extLst>
          </p:cNvPr>
          <p:cNvSpPr/>
          <p:nvPr/>
        </p:nvSpPr>
        <p:spPr>
          <a:xfrm>
            <a:off x="4704525" y="35054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264</Words>
  <Application>Microsoft Office PowerPoint</Application>
  <PresentationFormat>宽屏</PresentationFormat>
  <Paragraphs>81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NEU-BZ</vt:lpstr>
      <vt:lpstr>方正大标宋_GBK</vt:lpstr>
      <vt:lpstr>Calibri</vt:lpstr>
      <vt:lpstr>方正仿宋_GBK</vt:lpstr>
      <vt:lpstr>方正小标宋_GBK</vt:lpstr>
      <vt:lpstr>Arial</vt:lpstr>
      <vt:lpstr>方正大标宋简体</vt:lpstr>
      <vt:lpstr>汉仪雅酷黑 95W</vt:lpstr>
      <vt:lpstr>Times New Roman</vt:lpstr>
      <vt:lpstr>方正黑体_GBK</vt:lpstr>
      <vt:lpstr>NEU-XT</vt:lpstr>
      <vt:lpstr>微软雅黑</vt:lpstr>
      <vt:lpstr>NEU-HZ</vt:lpstr>
      <vt:lpstr>方正楷体_GBK</vt:lpstr>
      <vt:lpstr>方正书宋_GBK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249</cp:revision>
  <dcterms:created xsi:type="dcterms:W3CDTF">2019-06-19T02:08:00Z</dcterms:created>
  <dcterms:modified xsi:type="dcterms:W3CDTF">2026-03-21T06:25:53Z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