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498" r:id="rId8"/>
    <p:sldId id="525" r:id="rId9"/>
    <p:sldId id="427" r:id="rId10"/>
  </p:sldIdLst>
  <p:sldSz cx="12192000" cy="6858000"/>
  <p:notesSz cx="6858000" cy="9144000"/>
  <p:embeddedFontLst>
    <p:embeddedFont>
      <p:font typeface="方正大标宋简体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楷体" pitchFamily="49" charset="-122"/>
      <p:regular r:id="rId14"/>
    </p:embeddedFont>
    <p:embeddedFont>
      <p:font typeface="华文宋体" pitchFamily="2" charset="-122"/>
      <p:regular r:id="rId15"/>
    </p:embeddedFont>
    <p:embeddedFont>
      <p:font typeface="方正小标宋_GBK" pitchFamily="65" charset="-122"/>
      <p:regular r:id="rId16"/>
    </p:embeddedFont>
    <p:embeddedFont>
      <p:font typeface="华文细黑" pitchFamily="2" charset="-122"/>
      <p:regular r:id="rId17"/>
    </p:embeddedFont>
    <p:embeddedFont>
      <p:font typeface="方正楷体_GBK" pitchFamily="65" charset="-122"/>
      <p:regular r:id="rId18"/>
    </p:embeddedFont>
    <p:embeddedFont>
      <p:font typeface="方正大标宋_GBK" charset="-122"/>
      <p:regular r:id="rId19"/>
    </p:embeddedFont>
    <p:embeddedFont>
      <p:font typeface="方正黑体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仿宋" pitchFamily="49" charset="-122"/>
      <p:regular r:id="rId25"/>
    </p:embeddedFont>
    <p:embeddedFont>
      <p:font typeface="NEU-XT" pitchFamily="18" charset="-122"/>
      <p:regular r:id="rId26"/>
    </p:embeddedFont>
    <p:embeddedFont>
      <p:font typeface="方正仿宋_GBK" pitchFamily="65" charset="-122"/>
      <p:regular r:id="rId27"/>
    </p:embeddedFont>
    <p:embeddedFont>
      <p:font typeface="方正隶变_GBK" charset="-122"/>
      <p:regular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猜字谜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809" y="1591703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09" y="2494364"/>
            <a:ext cx="10198101" cy="192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09" y="4652172"/>
            <a:ext cx="7353300" cy="2077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596233"/>
              </p:ext>
            </p:extLst>
          </p:nvPr>
        </p:nvGraphicFramePr>
        <p:xfrm>
          <a:off x="838198" y="3354705"/>
          <a:ext cx="2371726" cy="998220"/>
        </p:xfrm>
        <a:graphic>
          <a:graphicData uri="http://schemas.openxmlformats.org/drawingml/2006/table">
            <a:tbl>
              <a:tblPr firstRow="1" firstCol="1" bandRow="1"/>
              <a:tblGrid>
                <a:gridCol w="1185863"/>
                <a:gridCol w="1185863"/>
              </a:tblGrid>
              <a:tr h="998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980951"/>
              </p:ext>
            </p:extLst>
          </p:nvPr>
        </p:nvGraphicFramePr>
        <p:xfrm>
          <a:off x="4619625" y="3295124"/>
          <a:ext cx="2400300" cy="1029225"/>
        </p:xfrm>
        <a:graphic>
          <a:graphicData uri="http://schemas.openxmlformats.org/drawingml/2006/table">
            <a:tbl>
              <a:tblPr firstRow="1" firstCol="1" bandRow="1"/>
              <a:tblGrid>
                <a:gridCol w="1200150"/>
                <a:gridCol w="1200150"/>
              </a:tblGrid>
              <a:tr h="1029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红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866644"/>
              </p:ext>
            </p:extLst>
          </p:nvPr>
        </p:nvGraphicFramePr>
        <p:xfrm>
          <a:off x="8458198" y="3417045"/>
          <a:ext cx="2371726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185863"/>
                <a:gridCol w="1185863"/>
              </a:tblGrid>
              <a:tr h="7263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万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020763"/>
              </p:ext>
            </p:extLst>
          </p:nvPr>
        </p:nvGraphicFramePr>
        <p:xfrm>
          <a:off x="975915" y="5681979"/>
          <a:ext cx="2519760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259880"/>
                <a:gridCol w="1259880"/>
              </a:tblGrid>
              <a:tr h="70929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生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504472"/>
              </p:ext>
            </p:extLst>
          </p:nvPr>
        </p:nvGraphicFramePr>
        <p:xfrm>
          <a:off x="5195887" y="5605779"/>
          <a:ext cx="2547938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273969"/>
                <a:gridCol w="1273969"/>
              </a:tblGrid>
              <a:tr h="51879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明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106489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二、用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给下列加点字选择正确的读音。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感动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ɡǎn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ɡǎnɡ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猜谜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cāi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chāi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喜欢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huān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hu</a:t>
            </a:r>
            <a:r>
              <a:rPr lang="en-US" altLang="zh-CN" sz="3600" dirty="0" err="1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a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n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小时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shí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sí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怕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pà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bà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命令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lìnɡ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jīn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6277" y="213298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62650" y="21140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24902" y="29501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79130" y="29501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43952" y="375490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77701" y="375429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53210" y="18647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26295" y="18933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15335" y="26867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220020" y="26867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19871" y="359648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25285" y="35069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057" y="939284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分一分。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2049" y="1793364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凉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让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请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无</a:t>
            </a:r>
            <a:endParaRPr lang="zh-CN" alt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33" y="2613745"/>
            <a:ext cx="9077818" cy="1363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1" y="4169004"/>
            <a:ext cx="9282510" cy="144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038550"/>
              </p:ext>
            </p:extLst>
          </p:nvPr>
        </p:nvGraphicFramePr>
        <p:xfrm>
          <a:off x="2124073" y="2975666"/>
          <a:ext cx="2409826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204913"/>
                <a:gridCol w="1204913"/>
              </a:tblGrid>
              <a:tr h="777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欢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305496"/>
              </p:ext>
            </p:extLst>
          </p:nvPr>
        </p:nvGraphicFramePr>
        <p:xfrm>
          <a:off x="7267573" y="2975667"/>
          <a:ext cx="2428876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214438"/>
                <a:gridCol w="1214438"/>
              </a:tblGrid>
              <a:tr h="72955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凉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让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00170"/>
              </p:ext>
            </p:extLst>
          </p:nvPr>
        </p:nvGraphicFramePr>
        <p:xfrm>
          <a:off x="1905000" y="4571955"/>
          <a:ext cx="2705100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1352550"/>
                <a:gridCol w="1352550"/>
              </a:tblGrid>
              <a:tr h="75251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古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441527"/>
              </p:ext>
            </p:extLst>
          </p:nvPr>
        </p:nvGraphicFramePr>
        <p:xfrm>
          <a:off x="7305673" y="4571956"/>
          <a:ext cx="2695576" cy="876344"/>
        </p:xfrm>
        <a:graphic>
          <a:graphicData uri="http://schemas.openxmlformats.org/drawingml/2006/table">
            <a:tbl>
              <a:tblPr firstRow="1" firstCol="1" bandRow="1"/>
              <a:tblGrid>
                <a:gridCol w="1347788"/>
                <a:gridCol w="1347788"/>
              </a:tblGrid>
              <a:tr h="87634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令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请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292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四、猜字谜。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选一选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填一填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字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白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万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双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七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动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小孩子戴帽识笔画。　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云朵有力量。　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又在左边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又在右边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一百减一。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4809" y="2612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4808" y="35573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1009" y="43003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4809" y="51171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292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字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白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万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双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七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动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十字尾巴弯弯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算算比十少三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6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方丢了点。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6834" y="18133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5909" y="26604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190" y="1783318"/>
            <a:ext cx="551946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再猜一猜。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637398"/>
            <a:ext cx="5976360" cy="3170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14197" y="6139934"/>
            <a:ext cx="2630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谜底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endParaRPr lang="zh-CN" altLang="en-US" sz="3600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196083" y="3909355"/>
            <a:ext cx="1966592" cy="15294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076114" y="3743325"/>
            <a:ext cx="2153536" cy="9307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196083" y="3067050"/>
            <a:ext cx="2033567" cy="248164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821986" y="602973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青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1"/>
          <a:stretch/>
        </p:blipFill>
        <p:spPr bwMode="auto">
          <a:xfrm>
            <a:off x="1038225" y="1274313"/>
            <a:ext cx="6886575" cy="380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14197" y="5816768"/>
            <a:ext cx="2630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谜底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endParaRPr lang="zh-CN" altLang="en-US" sz="3600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81512" y="1642405"/>
            <a:ext cx="2576513" cy="20723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81512" y="2692207"/>
            <a:ext cx="2576513" cy="20417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486595" y="1642405"/>
            <a:ext cx="2571430" cy="20706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486595" y="2692207"/>
            <a:ext cx="2733355" cy="21315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821985" y="57786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仿宋" pitchFamily="49" charset="-122"/>
                <a:ea typeface="仿宋" pitchFamily="49" charset="-122"/>
              </a:rPr>
              <a:t>也</a:t>
            </a:r>
            <a:endParaRPr lang="zh-CN" altLang="en-US" sz="3600" b="1" dirty="0">
              <a:solidFill>
                <a:srgbClr val="E72582"/>
              </a:solidFill>
              <a:latin typeface="仿宋" pitchFamily="49" charset="-122"/>
              <a:ea typeface="仿宋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159</Words>
  <Application>Microsoft Office PowerPoint</Application>
  <PresentationFormat>自定义</PresentationFormat>
  <Paragraphs>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方正大标宋简体</vt:lpstr>
      <vt:lpstr>NEU-HZ</vt:lpstr>
      <vt:lpstr>楷体</vt:lpstr>
      <vt:lpstr>华文宋体</vt:lpstr>
      <vt:lpstr>方正小标宋_GBK</vt:lpstr>
      <vt:lpstr>华文细黑</vt:lpstr>
      <vt:lpstr>方正楷体_GBK</vt:lpstr>
      <vt:lpstr>Wingdings</vt:lpstr>
      <vt:lpstr>方正大标宋_GBK</vt:lpstr>
      <vt:lpstr>方正黑体_GBK</vt:lpstr>
      <vt:lpstr>NEU-BZ</vt:lpstr>
      <vt:lpstr>仿宋</vt:lpstr>
      <vt:lpstr>Times New Roman</vt:lpstr>
      <vt:lpstr>NEU-XT</vt:lpstr>
      <vt:lpstr>方正仿宋_GBK</vt:lpstr>
      <vt:lpstr>方正隶变_GBK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2026-02-28T09:11:59Z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