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6" r:id="rId4"/>
    <p:sldId id="507" r:id="rId5"/>
    <p:sldId id="505" r:id="rId6"/>
    <p:sldId id="510" r:id="rId7"/>
    <p:sldId id="427" r:id="rId8"/>
  </p:sldIdLst>
  <p:sldSz cx="12192000" cy="6858000"/>
  <p:notesSz cx="6858000" cy="9144000"/>
  <p:embeddedFontLst>
    <p:embeddedFont>
      <p:font typeface="方正大标宋简体" panose="02010600030101010101" charset="-122"/>
      <p:regular r:id="rId9"/>
    </p:embeddedFont>
    <p:embeddedFont>
      <p:font typeface="方正黑体_GBK" panose="03000509000000000000" pitchFamily="65" charset="-122"/>
      <p:regular r:id="rId10"/>
    </p:embeddedFont>
    <p:embeddedFont>
      <p:font typeface="微软雅黑" panose="020B0503020204020204" pitchFamily="34" charset="-122"/>
      <p:regular r:id="rId11"/>
      <p:bold r:id="rId12"/>
    </p:embeddedFont>
    <p:embeddedFont>
      <p:font typeface="方正隶变_GBK" panose="03000509000000000000" pitchFamily="65" charset="-122"/>
      <p:regular r:id="rId13"/>
    </p:embeddedFont>
    <p:embeddedFont>
      <p:font typeface="方正楷体_GBK" panose="03000509000000000000" pitchFamily="65" charset="-122"/>
      <p:regular r:id="rId14"/>
    </p:embeddedFont>
    <p:embeddedFont>
      <p:font typeface="楷体" panose="02010609060101010101" pitchFamily="49" charset="-122"/>
      <p:regular r:id="rId15"/>
    </p:embeddedFont>
    <p:embeddedFont>
      <p:font typeface="方正小标宋_GBK" panose="03000509000000000000" pitchFamily="65" charset="-122"/>
      <p:regular r:id="rId16"/>
    </p:embeddedFont>
    <p:embeddedFont>
      <p:font typeface="华文宋体" panose="02010600030101010101" charset="-122"/>
      <p:regular r:id="rId17"/>
    </p:embeddedFont>
    <p:embeddedFont>
      <p:font typeface="Calibri" panose="020F0502020204030204" pitchFamily="34" charset="0"/>
      <p:regular r:id="rId18"/>
      <p:bold r:id="rId19"/>
      <p:italic r:id="rId20"/>
      <p:boldItalic r:id="rId21"/>
    </p:embeddedFont>
    <p:embeddedFont>
      <p:font typeface="方正仿宋_GBK" panose="03000509000000000000" pitchFamily="65" charset="-122"/>
      <p:regular r:id="rId22"/>
    </p:embeddedFont>
    <p:embeddedFont>
      <p:font typeface="NEU-BZ" panose="02010600010101010101" pitchFamily="2" charset="-122"/>
      <p:regular r:id="rId23"/>
      <p:bold r:id="rId24"/>
      <p:italic r:id="rId25"/>
      <p:boldItalic r:id="rId26"/>
    </p:embeddedFont>
    <p:embeddedFont>
      <p:font typeface="方正大标宋_GBK" panose="03000509000000000000" pitchFamily="65" charset="-122"/>
      <p:regular r:id="rId27"/>
    </p:embeddedFont>
    <p:embeddedFont>
      <p:font typeface="NEU-XT" panose="02020503000000020003" pitchFamily="18" charset="-122"/>
      <p:regular r:id="rId2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font" Target="fonts/font18.fntdata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font" Target="fonts/font17.fntdata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29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font" Target="fonts/font16.fntdata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28" Type="http://schemas.openxmlformats.org/officeDocument/2006/relationships/font" Target="fonts/font20.fntdata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font" Target="fonts/font19.fntdata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2026/3/12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27 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端午粽</a:t>
            </a: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一年级语文下册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444E2626-E3D9-4445-BC58-FD1CF319BB7F}"/>
              </a:ext>
            </a:extLst>
          </p:cNvPr>
          <p:cNvSpPr/>
          <p:nvPr/>
        </p:nvSpPr>
        <p:spPr>
          <a:xfrm>
            <a:off x="505460" y="881808"/>
            <a:ext cx="4467890" cy="835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一、读拼音</a:t>
            </a:r>
            <a:r>
              <a:rPr lang="en-US" altLang="zh-CN" sz="3600" dirty="0">
                <a:latin typeface="方正黑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写词语。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035E2DC0-D51C-43AE-BD8E-E1C12DA844C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2620" y="1975798"/>
            <a:ext cx="10322486" cy="1724595"/>
          </a:xfrm>
          <a:prstGeom prst="rect">
            <a:avLst/>
          </a:prstGeom>
        </p:spPr>
      </p:pic>
      <p:graphicFrame>
        <p:nvGraphicFramePr>
          <p:cNvPr id="8" name="表格 7">
            <a:extLst>
              <a:ext uri="{FF2B5EF4-FFF2-40B4-BE49-F238E27FC236}">
                <a16:creationId xmlns:a16="http://schemas.microsoft.com/office/drawing/2014/main" xmlns="" id="{D8C19C22-2241-41A6-AE94-F1FDB030B24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490263"/>
              </p:ext>
            </p:extLst>
          </p:nvPr>
        </p:nvGraphicFramePr>
        <p:xfrm>
          <a:off x="568832" y="2601465"/>
          <a:ext cx="2065146" cy="1025053"/>
        </p:xfrm>
        <a:graphic>
          <a:graphicData uri="http://schemas.openxmlformats.org/drawingml/2006/table">
            <a:tbl>
              <a:tblPr firstRow="1" firstCol="1" bandRow="1"/>
              <a:tblGrid>
                <a:gridCol w="1032573">
                  <a:extLst>
                    <a:ext uri="{9D8B030D-6E8A-4147-A177-3AD203B41FA5}">
                      <a16:colId xmlns:a16="http://schemas.microsoft.com/office/drawing/2014/main" xmlns="" val="1324610983"/>
                    </a:ext>
                  </a:extLst>
                </a:gridCol>
                <a:gridCol w="1032573">
                  <a:extLst>
                    <a:ext uri="{9D8B030D-6E8A-4147-A177-3AD203B41FA5}">
                      <a16:colId xmlns:a16="http://schemas.microsoft.com/office/drawing/2014/main" xmlns="" val="1632945405"/>
                    </a:ext>
                  </a:extLst>
                </a:gridCol>
              </a:tblGrid>
              <a:tr h="102505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600" kern="1200" dirty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春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600" kern="1200" dirty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节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019015571"/>
                  </a:ext>
                </a:extLst>
              </a:tr>
            </a:tbl>
          </a:graphicData>
        </a:graphic>
      </p:graphicFrame>
      <p:graphicFrame>
        <p:nvGraphicFramePr>
          <p:cNvPr id="9" name="表格 8">
            <a:extLst>
              <a:ext uri="{FF2B5EF4-FFF2-40B4-BE49-F238E27FC236}">
                <a16:creationId xmlns:a16="http://schemas.microsoft.com/office/drawing/2014/main" xmlns="" id="{9ED7AE8E-CF8D-4F7F-B510-7612E806BDF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3581579"/>
              </p:ext>
            </p:extLst>
          </p:nvPr>
        </p:nvGraphicFramePr>
        <p:xfrm>
          <a:off x="3254323" y="2579597"/>
          <a:ext cx="2065146" cy="1025053"/>
        </p:xfrm>
        <a:graphic>
          <a:graphicData uri="http://schemas.openxmlformats.org/drawingml/2006/table">
            <a:tbl>
              <a:tblPr firstRow="1" firstCol="1" bandRow="1"/>
              <a:tblGrid>
                <a:gridCol w="1032573">
                  <a:extLst>
                    <a:ext uri="{9D8B030D-6E8A-4147-A177-3AD203B41FA5}">
                      <a16:colId xmlns:a16="http://schemas.microsoft.com/office/drawing/2014/main" xmlns="" val="1324610983"/>
                    </a:ext>
                  </a:extLst>
                </a:gridCol>
                <a:gridCol w="1032573">
                  <a:extLst>
                    <a:ext uri="{9D8B030D-6E8A-4147-A177-3AD203B41FA5}">
                      <a16:colId xmlns:a16="http://schemas.microsoft.com/office/drawing/2014/main" xmlns="" val="1632945405"/>
                    </a:ext>
                  </a:extLst>
                </a:gridCol>
              </a:tblGrid>
              <a:tr h="102505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600" kern="1200" dirty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红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600" kern="1200" dirty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肉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019015571"/>
                  </a:ext>
                </a:extLst>
              </a:tr>
            </a:tbl>
          </a:graphicData>
        </a:graphic>
      </p:graphicFrame>
      <p:graphicFrame>
        <p:nvGraphicFramePr>
          <p:cNvPr id="10" name="表格 9">
            <a:extLst>
              <a:ext uri="{FF2B5EF4-FFF2-40B4-BE49-F238E27FC236}">
                <a16:creationId xmlns:a16="http://schemas.microsoft.com/office/drawing/2014/main" xmlns="" id="{240673C6-FD78-4B46-BBE5-AEA7497B9DE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99525784"/>
              </p:ext>
            </p:extLst>
          </p:nvPr>
        </p:nvGraphicFramePr>
        <p:xfrm>
          <a:off x="5939814" y="2601465"/>
          <a:ext cx="2065146" cy="1025053"/>
        </p:xfrm>
        <a:graphic>
          <a:graphicData uri="http://schemas.openxmlformats.org/drawingml/2006/table">
            <a:tbl>
              <a:tblPr firstRow="1" firstCol="1" bandRow="1"/>
              <a:tblGrid>
                <a:gridCol w="1032573">
                  <a:extLst>
                    <a:ext uri="{9D8B030D-6E8A-4147-A177-3AD203B41FA5}">
                      <a16:colId xmlns:a16="http://schemas.microsoft.com/office/drawing/2014/main" xmlns="" val="1324610983"/>
                    </a:ext>
                  </a:extLst>
                </a:gridCol>
                <a:gridCol w="1032573">
                  <a:extLst>
                    <a:ext uri="{9D8B030D-6E8A-4147-A177-3AD203B41FA5}">
                      <a16:colId xmlns:a16="http://schemas.microsoft.com/office/drawing/2014/main" xmlns="" val="1632945405"/>
                    </a:ext>
                  </a:extLst>
                </a:gridCol>
              </a:tblGrid>
              <a:tr h="102505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600" kern="1200" dirty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中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600" kern="1200" dirty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间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019015571"/>
                  </a:ext>
                </a:extLst>
              </a:tr>
            </a:tbl>
          </a:graphicData>
        </a:graphic>
      </p:graphicFrame>
      <p:graphicFrame>
        <p:nvGraphicFramePr>
          <p:cNvPr id="11" name="表格 10">
            <a:extLst>
              <a:ext uri="{FF2B5EF4-FFF2-40B4-BE49-F238E27FC236}">
                <a16:creationId xmlns:a16="http://schemas.microsoft.com/office/drawing/2014/main" xmlns="" id="{F8478902-28DE-4F85-A118-54B9C96BAA2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8786793"/>
              </p:ext>
            </p:extLst>
          </p:nvPr>
        </p:nvGraphicFramePr>
        <p:xfrm>
          <a:off x="8661517" y="2601465"/>
          <a:ext cx="2065146" cy="1025053"/>
        </p:xfrm>
        <a:graphic>
          <a:graphicData uri="http://schemas.openxmlformats.org/drawingml/2006/table">
            <a:tbl>
              <a:tblPr firstRow="1" firstCol="1" bandRow="1"/>
              <a:tblGrid>
                <a:gridCol w="1032573">
                  <a:extLst>
                    <a:ext uri="{9D8B030D-6E8A-4147-A177-3AD203B41FA5}">
                      <a16:colId xmlns:a16="http://schemas.microsoft.com/office/drawing/2014/main" xmlns="" val="1324610983"/>
                    </a:ext>
                  </a:extLst>
                </a:gridCol>
                <a:gridCol w="1032573">
                  <a:extLst>
                    <a:ext uri="{9D8B030D-6E8A-4147-A177-3AD203B41FA5}">
                      <a16:colId xmlns:a16="http://schemas.microsoft.com/office/drawing/2014/main" xmlns="" val="1632945405"/>
                    </a:ext>
                  </a:extLst>
                </a:gridCol>
              </a:tblGrid>
              <a:tr h="102505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600" kern="1200" dirty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好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600" kern="1200" dirty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吃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019015571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73A1B400-D70D-4822-A262-FB6D8ED8F8B0}"/>
              </a:ext>
            </a:extLst>
          </p:cNvPr>
          <p:cNvSpPr/>
          <p:nvPr/>
        </p:nvSpPr>
        <p:spPr>
          <a:xfrm>
            <a:off x="505460" y="855875"/>
            <a:ext cx="2954655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en-US" sz="3600" dirty="0" smtClean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</a:t>
            </a:r>
            <a:r>
              <a:rPr lang="zh-CN" altLang="zh-CN" sz="3600" dirty="0" smtClean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、</a:t>
            </a: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连一连。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7D28D7FF-DA1B-49D3-93C4-D0C420438D7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60" y="1804806"/>
            <a:ext cx="11006455" cy="2765338"/>
          </a:xfrm>
          <a:prstGeom prst="rect">
            <a:avLst/>
          </a:prstGeom>
        </p:spPr>
      </p:pic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8EDE3D59-C0D9-435A-B643-B3E7A874A30F}"/>
              </a:ext>
            </a:extLst>
          </p:cNvPr>
          <p:cNvCxnSpPr>
            <a:cxnSpLocks/>
          </p:cNvCxnSpPr>
          <p:nvPr/>
        </p:nvCxnSpPr>
        <p:spPr>
          <a:xfrm>
            <a:off x="2735928" y="2273075"/>
            <a:ext cx="1935660" cy="914400"/>
          </a:xfrm>
          <a:prstGeom prst="line">
            <a:avLst/>
          </a:prstGeom>
          <a:noFill/>
          <a:ln w="28575" cap="flat" cmpd="sng" algn="ctr">
            <a:solidFill>
              <a:srgbClr val="E72582"/>
            </a:solidFill>
            <a:prstDash val="solid"/>
            <a:miter lim="800000"/>
          </a:ln>
          <a:effectLst/>
        </p:spPr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A94B1C40-23A3-4587-A289-C2150DBAFFB9}"/>
              </a:ext>
            </a:extLst>
          </p:cNvPr>
          <p:cNvCxnSpPr>
            <a:cxnSpLocks/>
          </p:cNvCxnSpPr>
          <p:nvPr/>
        </p:nvCxnSpPr>
        <p:spPr>
          <a:xfrm flipV="1">
            <a:off x="3002915" y="2273075"/>
            <a:ext cx="1668673" cy="1023909"/>
          </a:xfrm>
          <a:prstGeom prst="line">
            <a:avLst/>
          </a:prstGeom>
          <a:noFill/>
          <a:ln w="28575" cap="flat" cmpd="sng" algn="ctr">
            <a:solidFill>
              <a:srgbClr val="E72582"/>
            </a:solidFill>
            <a:prstDash val="solid"/>
            <a:miter lim="800000"/>
          </a:ln>
          <a:effectLst/>
        </p:spPr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B12D1158-D671-4842-B3FE-0EA352803EF4}"/>
              </a:ext>
            </a:extLst>
          </p:cNvPr>
          <p:cNvCxnSpPr>
            <a:cxnSpLocks/>
          </p:cNvCxnSpPr>
          <p:nvPr/>
        </p:nvCxnSpPr>
        <p:spPr>
          <a:xfrm>
            <a:off x="2627287" y="4167699"/>
            <a:ext cx="1971873" cy="0"/>
          </a:xfrm>
          <a:prstGeom prst="line">
            <a:avLst/>
          </a:prstGeom>
          <a:noFill/>
          <a:ln w="28575" cap="flat" cmpd="sng" algn="ctr">
            <a:solidFill>
              <a:srgbClr val="E72582"/>
            </a:solidFill>
            <a:prstDash val="solid"/>
            <a:miter lim="800000"/>
          </a:ln>
          <a:effectLst/>
        </p:spPr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CD22325C-14F9-406C-BDD7-09F3F81177F7}"/>
              </a:ext>
            </a:extLst>
          </p:cNvPr>
          <p:cNvCxnSpPr>
            <a:cxnSpLocks/>
          </p:cNvCxnSpPr>
          <p:nvPr/>
        </p:nvCxnSpPr>
        <p:spPr>
          <a:xfrm>
            <a:off x="8541672" y="2273075"/>
            <a:ext cx="2286273" cy="914400"/>
          </a:xfrm>
          <a:prstGeom prst="line">
            <a:avLst/>
          </a:prstGeom>
          <a:noFill/>
          <a:ln w="28575" cap="flat" cmpd="sng" algn="ctr">
            <a:solidFill>
              <a:srgbClr val="E72582"/>
            </a:solidFill>
            <a:prstDash val="solid"/>
            <a:miter lim="800000"/>
          </a:ln>
          <a:effectLst/>
        </p:spPr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C69256FB-36BB-4190-A187-B085DCE5CCE4}"/>
              </a:ext>
            </a:extLst>
          </p:cNvPr>
          <p:cNvCxnSpPr>
            <a:cxnSpLocks/>
          </p:cNvCxnSpPr>
          <p:nvPr/>
        </p:nvCxnSpPr>
        <p:spPr>
          <a:xfrm>
            <a:off x="8874179" y="3253299"/>
            <a:ext cx="1890391" cy="897902"/>
          </a:xfrm>
          <a:prstGeom prst="line">
            <a:avLst/>
          </a:prstGeom>
          <a:noFill/>
          <a:ln w="28575" cap="flat" cmpd="sng" algn="ctr">
            <a:solidFill>
              <a:srgbClr val="E72582"/>
            </a:solidFill>
            <a:prstDash val="solid"/>
            <a:miter lim="800000"/>
          </a:ln>
          <a:effectLst/>
        </p:spPr>
      </p:cxn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xmlns="" id="{85256203-FB0B-431E-AE7F-7BC589A402B9}"/>
              </a:ext>
            </a:extLst>
          </p:cNvPr>
          <p:cNvCxnSpPr>
            <a:cxnSpLocks/>
          </p:cNvCxnSpPr>
          <p:nvPr/>
        </p:nvCxnSpPr>
        <p:spPr>
          <a:xfrm flipV="1">
            <a:off x="9118622" y="2273075"/>
            <a:ext cx="1645948" cy="1953571"/>
          </a:xfrm>
          <a:prstGeom prst="line">
            <a:avLst/>
          </a:prstGeom>
          <a:noFill/>
          <a:ln w="28575" cap="flat" cmpd="sng" algn="ctr">
            <a:solidFill>
              <a:srgbClr val="E72582"/>
            </a:solidFill>
            <a:prstDash val="solid"/>
            <a:miter lim="800000"/>
          </a:ln>
          <a:effectLst/>
        </p:spPr>
      </p:cxnSp>
    </p:spTree>
    <p:custDataLst>
      <p:tags r:id="rId1"/>
    </p:custDataLst>
    <p:extLst>
      <p:ext uri="{BB962C8B-B14F-4D97-AF65-F5344CB8AC3E}">
        <p14:creationId xmlns:p14="http://schemas.microsoft.com/office/powerpoint/2010/main" val="2071414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F9649323-6241-4CA3-A94F-1D648D721562}"/>
              </a:ext>
            </a:extLst>
          </p:cNvPr>
          <p:cNvSpPr/>
          <p:nvPr/>
        </p:nvSpPr>
        <p:spPr>
          <a:xfrm>
            <a:off x="570368" y="841079"/>
            <a:ext cx="9397497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en-US" sz="3600" dirty="0" smtClean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</a:t>
            </a:r>
            <a:r>
              <a:rPr lang="zh-CN" altLang="zh-CN" sz="3600" dirty="0" smtClean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、</a:t>
            </a: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在正确的拼音下面打</a:t>
            </a:r>
            <a:r>
              <a:rPr lang="en-US" altLang="zh-CN" sz="3600" dirty="0"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en-US" altLang="zh-CN" sz="36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√</a:t>
            </a:r>
            <a:r>
              <a:rPr lang="en-US" altLang="zh-CN" sz="3600" dirty="0"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 dirty="0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据了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3600" dirty="0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le</a:t>
            </a:r>
            <a:r>
              <a:rPr lang="zh-CN" altLang="zh-CN" sz="3600" dirty="0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err="1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liǎo</a:t>
            </a:r>
            <a:r>
              <a:rPr lang="en-US" altLang="zh-CN" sz="3600" dirty="0">
                <a:solidFill>
                  <a:srgbClr val="FF00FF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解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人们端午节吃粽子是为了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3600" dirty="0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le</a:t>
            </a:r>
            <a:r>
              <a:rPr lang="en-US" altLang="zh-CN" sz="3600" dirty="0">
                <a:solidFill>
                  <a:srgbClr val="FF00FF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zh-CN" altLang="zh-CN" sz="3600" dirty="0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err="1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liǎo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纪念爱国诗人屈原。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487B09E3-8DE2-4F83-96CB-38991FB37324}"/>
              </a:ext>
            </a:extLst>
          </p:cNvPr>
          <p:cNvSpPr txBox="1"/>
          <p:nvPr/>
        </p:nvSpPr>
        <p:spPr>
          <a:xfrm>
            <a:off x="1961422" y="2580287"/>
            <a:ext cx="70246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200" b="1" dirty="0">
                <a:solidFill>
                  <a:prstClr val="black"/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200" dirty="0">
              <a:solidFill>
                <a:prstClr val="black"/>
              </a:solidFill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4917CDA7-8996-4BFF-8767-0534C275208F}"/>
              </a:ext>
            </a:extLst>
          </p:cNvPr>
          <p:cNvSpPr txBox="1"/>
          <p:nvPr/>
        </p:nvSpPr>
        <p:spPr>
          <a:xfrm>
            <a:off x="570368" y="3684810"/>
            <a:ext cx="70246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200" b="1" dirty="0">
                <a:solidFill>
                  <a:prstClr val="black"/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200" dirty="0">
              <a:solidFill>
                <a:prstClr val="black"/>
              </a:solidFill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661F9E07-F952-478D-95A1-55FCE63F4704}"/>
              </a:ext>
            </a:extLst>
          </p:cNvPr>
          <p:cNvSpPr txBox="1"/>
          <p:nvPr/>
        </p:nvSpPr>
        <p:spPr>
          <a:xfrm>
            <a:off x="3685919" y="2366058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54358C6C-C60F-4155-999D-3ACD5A912B55}"/>
              </a:ext>
            </a:extLst>
          </p:cNvPr>
          <p:cNvSpPr txBox="1"/>
          <p:nvPr/>
        </p:nvSpPr>
        <p:spPr>
          <a:xfrm>
            <a:off x="1163182" y="3429000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95170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34D442F0-5B91-4280-92B3-2380F05EC9F5}"/>
              </a:ext>
            </a:extLst>
          </p:cNvPr>
          <p:cNvSpPr/>
          <p:nvPr/>
        </p:nvSpPr>
        <p:spPr>
          <a:xfrm>
            <a:off x="505459" y="861095"/>
            <a:ext cx="10929067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en-US" sz="3600" dirty="0" smtClean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四</a:t>
            </a:r>
            <a:r>
              <a:rPr lang="zh-CN" altLang="zh-CN" sz="3600" dirty="0" smtClean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、</a:t>
            </a: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选字填空</a:t>
            </a:r>
            <a:r>
              <a:rPr lang="zh-CN" altLang="zh-CN" sz="3600" dirty="0" smtClean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en-US" altLang="zh-CN" sz="3600" dirty="0" smtClean="0">
              <a:latin typeface="Calibri" panose="020F0502020204030204" pitchFamily="34" charset="0"/>
              <a:ea typeface="方正黑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中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 )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	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 )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正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	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 )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开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	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 )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生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黄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 )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	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 )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尺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	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 )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量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	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 )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日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EAED0A4E-5DDC-42A5-A140-02ABD866276F}"/>
              </a:ext>
            </a:extLst>
          </p:cNvPr>
          <p:cNvSpPr/>
          <p:nvPr/>
        </p:nvSpPr>
        <p:spPr>
          <a:xfrm>
            <a:off x="1496705" y="3517504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午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94DAD982-8971-498D-A96F-62308E1D78AA}"/>
              </a:ext>
            </a:extLst>
          </p:cNvPr>
          <p:cNvSpPr/>
          <p:nvPr/>
        </p:nvSpPr>
        <p:spPr>
          <a:xfrm>
            <a:off x="3808232" y="3517503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真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B92294F4-93C5-4D9A-950C-FC280C7F3160}"/>
              </a:ext>
            </a:extLst>
          </p:cNvPr>
          <p:cNvSpPr/>
          <p:nvPr/>
        </p:nvSpPr>
        <p:spPr>
          <a:xfrm>
            <a:off x="6533325" y="3554212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分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498034BD-D6C4-47E5-A218-39A819847A0E}"/>
              </a:ext>
            </a:extLst>
          </p:cNvPr>
          <p:cNvSpPr/>
          <p:nvPr/>
        </p:nvSpPr>
        <p:spPr>
          <a:xfrm>
            <a:off x="9258418" y="3554211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卫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02827B3B-9629-4B73-A987-4B7BEE5B7723}"/>
              </a:ext>
            </a:extLst>
          </p:cNvPr>
          <p:cNvSpPr/>
          <p:nvPr/>
        </p:nvSpPr>
        <p:spPr>
          <a:xfrm>
            <a:off x="1506008" y="4359477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牛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52443A9F-64F0-4AD7-A01A-9E58A1A469C1}"/>
              </a:ext>
            </a:extLst>
          </p:cNvPr>
          <p:cNvSpPr/>
          <p:nvPr/>
        </p:nvSpPr>
        <p:spPr>
          <a:xfrm>
            <a:off x="3808232" y="4331560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直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1D3F6497-167F-444C-9444-BA00C316C61F}"/>
              </a:ext>
            </a:extLst>
          </p:cNvPr>
          <p:cNvSpPr/>
          <p:nvPr/>
        </p:nvSpPr>
        <p:spPr>
          <a:xfrm>
            <a:off x="6533325" y="4371561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份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3E3007F7-69C9-4366-A68C-03E17454161A}"/>
              </a:ext>
            </a:extLst>
          </p:cNvPr>
          <p:cNvSpPr/>
          <p:nvPr/>
        </p:nvSpPr>
        <p:spPr>
          <a:xfrm>
            <a:off x="9258417" y="4371561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节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348802F6-E918-4AF2-AEBF-CFEEDD799B4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392" y="2023713"/>
            <a:ext cx="10483913" cy="111651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61424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34D442F0-5B91-4280-92B3-2380F05EC9F5}"/>
              </a:ext>
            </a:extLst>
          </p:cNvPr>
          <p:cNvSpPr/>
          <p:nvPr/>
        </p:nvSpPr>
        <p:spPr>
          <a:xfrm>
            <a:off x="505459" y="861095"/>
            <a:ext cx="10929067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en-US" sz="3600" smtClean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五</a:t>
            </a:r>
            <a:r>
              <a:rPr lang="zh-CN" altLang="zh-CN" sz="3600" smtClean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、</a:t>
            </a: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填词。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   )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的米　　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   )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的粽叶　　一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 )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粽子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   )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的枣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	         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   )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的粽子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	    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一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 )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清香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2380D52E-1EDD-4529-B028-0D55D292316B}"/>
              </a:ext>
            </a:extLst>
          </p:cNvPr>
          <p:cNvSpPr/>
          <p:nvPr/>
        </p:nvSpPr>
        <p:spPr>
          <a:xfrm>
            <a:off x="956865" y="1944365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洁白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27E51086-BE00-4575-A954-40CA78EC9354}"/>
              </a:ext>
            </a:extLst>
          </p:cNvPr>
          <p:cNvSpPr/>
          <p:nvPr/>
        </p:nvSpPr>
        <p:spPr>
          <a:xfrm>
            <a:off x="4609497" y="1899099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青青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B06707BB-B75D-4A68-A8EA-5B4813D6709F}"/>
              </a:ext>
            </a:extLst>
          </p:cNvPr>
          <p:cNvSpPr/>
          <p:nvPr/>
        </p:nvSpPr>
        <p:spPr>
          <a:xfrm>
            <a:off x="9175200" y="1899098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个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AEECF2AC-5734-4AD9-95D9-981D34E832C6}"/>
              </a:ext>
            </a:extLst>
          </p:cNvPr>
          <p:cNvSpPr/>
          <p:nvPr/>
        </p:nvSpPr>
        <p:spPr>
          <a:xfrm>
            <a:off x="956865" y="2732450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红红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DC83A8F7-BB27-41A3-8FBA-12577E8E5193}"/>
              </a:ext>
            </a:extLst>
          </p:cNvPr>
          <p:cNvSpPr/>
          <p:nvPr/>
        </p:nvSpPr>
        <p:spPr>
          <a:xfrm>
            <a:off x="4609497" y="2689871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好吃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A24848BE-0631-458F-B27D-F2BAA80B8881}"/>
              </a:ext>
            </a:extLst>
          </p:cNvPr>
          <p:cNvSpPr/>
          <p:nvPr/>
        </p:nvSpPr>
        <p:spPr>
          <a:xfrm>
            <a:off x="9187743" y="2732945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股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80044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一年级语文下册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168</TotalTime>
  <Words>169</Words>
  <Application>Microsoft Office PowerPoint</Application>
  <PresentationFormat>宽屏</PresentationFormat>
  <Paragraphs>57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5" baseType="lpstr">
      <vt:lpstr>方正大标宋简体</vt:lpstr>
      <vt:lpstr>Times New Roman</vt:lpstr>
      <vt:lpstr>方正黑体_GBK</vt:lpstr>
      <vt:lpstr>微软雅黑</vt:lpstr>
      <vt:lpstr>方正隶变_GBK</vt:lpstr>
      <vt:lpstr>Wingdings</vt:lpstr>
      <vt:lpstr>汉仪雅酷黑 95W</vt:lpstr>
      <vt:lpstr>方正楷体_GBK</vt:lpstr>
      <vt:lpstr>楷体</vt:lpstr>
      <vt:lpstr>方正小标宋_GBK</vt:lpstr>
      <vt:lpstr>华文宋体</vt:lpstr>
      <vt:lpstr>Calibri</vt:lpstr>
      <vt:lpstr>方正仿宋_GBK</vt:lpstr>
      <vt:lpstr>NEU-BZ</vt:lpstr>
      <vt:lpstr>方正大标宋_GBK</vt:lpstr>
      <vt:lpstr>Arial</vt:lpstr>
      <vt:lpstr>NEU-XT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245</cp:revision>
  <dcterms:created xsi:type="dcterms:W3CDTF">2019-06-19T02:08:00Z</dcterms:created>
  <dcterms:modified xsi:type="dcterms:W3CDTF">2026-03-12T03:20:35Z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