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仿宋_GBK" panose="03000509000000000000" pitchFamily="65" charset="-122"/>
      <p:regular r:id="rId9"/>
    </p:embeddedFont>
    <p:embeddedFont>
      <p:font typeface="Cambria Math" panose="02040503050406030204" pitchFamily="18" charset="0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隶变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大标宋_GBK" panose="03000509000000000000" pitchFamily="65" charset="-122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楷体_GBK" panose="03000509000000000000" pitchFamily="65" charset="-122"/>
      <p:regular r:id="rId26"/>
    </p:embeddedFont>
    <p:embeddedFont>
      <p:font typeface="方正大标宋简体" panose="02010600030101010101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42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古诗二首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22DDFE-F7DD-46E3-A5A2-83171111D752}"/>
              </a:ext>
            </a:extLst>
          </p:cNvPr>
          <p:cNvSpPr/>
          <p:nvPr/>
        </p:nvSpPr>
        <p:spPr>
          <a:xfrm>
            <a:off x="505460" y="84937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32" y="1850586"/>
            <a:ext cx="10914183" cy="1760566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8C6D556B-CA21-42AB-8EBD-759CAF886B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005315"/>
              </p:ext>
            </p:extLst>
          </p:nvPr>
        </p:nvGraphicFramePr>
        <p:xfrm>
          <a:off x="681604" y="25029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首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先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A5D04DBF-C06D-4F73-BACD-72CFE9581A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383496"/>
              </p:ext>
            </p:extLst>
          </p:nvPr>
        </p:nvGraphicFramePr>
        <p:xfrm>
          <a:off x="2851532" y="250597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开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采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796BD57B-6376-44A4-8AD9-3E895EA31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097298"/>
              </p:ext>
            </p:extLst>
          </p:nvPr>
        </p:nvGraphicFramePr>
        <p:xfrm>
          <a:off x="5016481" y="250597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早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上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15251E14-4E23-4FF1-A9E1-1A396F04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0807"/>
              </p:ext>
            </p:extLst>
          </p:nvPr>
        </p:nvGraphicFramePr>
        <p:xfrm>
          <a:off x="7173428" y="250934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AD4A8DEB-C2DB-4A7F-B23E-C46053485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761991"/>
              </p:ext>
            </p:extLst>
          </p:nvPr>
        </p:nvGraphicFramePr>
        <p:xfrm>
          <a:off x="9355643" y="25029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牛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角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F29E1E-6B0B-4CB9-87DF-78234E5D44F5}"/>
              </a:ext>
            </a:extLst>
          </p:cNvPr>
          <p:cNvSpPr/>
          <p:nvPr/>
        </p:nvSpPr>
        <p:spPr>
          <a:xfrm>
            <a:off x="505459" y="841079"/>
            <a:ext cx="1044923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爱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首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采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受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角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A4739A1-85B5-471D-B331-38AF3DC12CC7}"/>
              </a:ext>
            </a:extLst>
          </p:cNvPr>
          <p:cNvSpPr/>
          <p:nvPr/>
        </p:nvSpPr>
        <p:spPr>
          <a:xfrm>
            <a:off x="1332140" y="18852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彩色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D28DE17-3891-40DE-B845-D4CEB92FC954}"/>
              </a:ext>
            </a:extLst>
          </p:cNvPr>
          <p:cNvSpPr/>
          <p:nvPr/>
        </p:nvSpPr>
        <p:spPr>
          <a:xfrm>
            <a:off x="1332140" y="26924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采莲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84C9FFE-3D5B-406D-A3C8-0743576F8DA3}"/>
              </a:ext>
            </a:extLst>
          </p:cNvPr>
          <p:cNvSpPr/>
          <p:nvPr/>
        </p:nvSpPr>
        <p:spPr>
          <a:xfrm>
            <a:off x="3939539" y="18852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4517506-4377-4D9E-ACC1-69C1CCEE0ACD}"/>
              </a:ext>
            </a:extLst>
          </p:cNvPr>
          <p:cNvSpPr/>
          <p:nvPr/>
        </p:nvSpPr>
        <p:spPr>
          <a:xfrm>
            <a:off x="3939539" y="26924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受伤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BB8CC1-6C5F-45A7-A55A-4AD317B9CB84}"/>
              </a:ext>
            </a:extLst>
          </p:cNvPr>
          <p:cNvSpPr/>
          <p:nvPr/>
        </p:nvSpPr>
        <p:spPr>
          <a:xfrm>
            <a:off x="6456402" y="18852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首都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4F67024-E063-445D-A0EB-9D56AB6E0A8B}"/>
              </a:ext>
            </a:extLst>
          </p:cNvPr>
          <p:cNvSpPr/>
          <p:nvPr/>
        </p:nvSpPr>
        <p:spPr>
          <a:xfrm>
            <a:off x="6456402" y="26924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0FEF97F-9713-4B49-86C8-79DCE70F95D2}"/>
              </a:ext>
            </a:extLst>
          </p:cNvPr>
          <p:cNvSpPr/>
          <p:nvPr/>
        </p:nvSpPr>
        <p:spPr>
          <a:xfrm>
            <a:off x="9199602" y="186686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9E01429-ECF7-4341-B595-A226CFA16894}"/>
              </a:ext>
            </a:extLst>
          </p:cNvPr>
          <p:cNvSpPr/>
          <p:nvPr/>
        </p:nvSpPr>
        <p:spPr>
          <a:xfrm>
            <a:off x="9199602" y="2692133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羊角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EEBD72E-4549-4090-AB42-A8C4742F97A0}"/>
              </a:ext>
            </a:extLst>
          </p:cNvPr>
          <p:cNvSpPr/>
          <p:nvPr/>
        </p:nvSpPr>
        <p:spPr>
          <a:xfrm>
            <a:off x="417864" y="926670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B3E92AE-C3D0-478E-A922-1C99F338D7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64" y="1930405"/>
            <a:ext cx="11351615" cy="247345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48A36B9-E410-40A7-B818-C3B0D098C7FF}"/>
              </a:ext>
            </a:extLst>
          </p:cNvPr>
          <p:cNvCxnSpPr>
            <a:cxnSpLocks/>
          </p:cNvCxnSpPr>
          <p:nvPr/>
        </p:nvCxnSpPr>
        <p:spPr>
          <a:xfrm>
            <a:off x="2426225" y="2394024"/>
            <a:ext cx="2118615" cy="165287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8F28B86-7CB2-4F5F-94CA-AFFDEE3129FB}"/>
              </a:ext>
            </a:extLst>
          </p:cNvPr>
          <p:cNvCxnSpPr>
            <a:cxnSpLocks/>
          </p:cNvCxnSpPr>
          <p:nvPr/>
        </p:nvCxnSpPr>
        <p:spPr>
          <a:xfrm flipV="1">
            <a:off x="2326421" y="2394024"/>
            <a:ext cx="2218419" cy="9069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817C7D7-1F77-449B-AA25-71B831ECED5B}"/>
              </a:ext>
            </a:extLst>
          </p:cNvPr>
          <p:cNvCxnSpPr>
            <a:cxnSpLocks/>
          </p:cNvCxnSpPr>
          <p:nvPr/>
        </p:nvCxnSpPr>
        <p:spPr>
          <a:xfrm flipV="1">
            <a:off x="2915319" y="3216752"/>
            <a:ext cx="1629521" cy="88330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282DCFA2-7451-4FB9-8869-ED9563D070EA}"/>
              </a:ext>
            </a:extLst>
          </p:cNvPr>
          <p:cNvCxnSpPr>
            <a:cxnSpLocks/>
          </p:cNvCxnSpPr>
          <p:nvPr/>
        </p:nvCxnSpPr>
        <p:spPr>
          <a:xfrm>
            <a:off x="9408379" y="2514600"/>
            <a:ext cx="1501047" cy="65253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016661A-A389-4F0C-BDC3-EA2A5FFF5E55}"/>
              </a:ext>
            </a:extLst>
          </p:cNvPr>
          <p:cNvCxnSpPr>
            <a:cxnSpLocks/>
          </p:cNvCxnSpPr>
          <p:nvPr/>
        </p:nvCxnSpPr>
        <p:spPr>
          <a:xfrm>
            <a:off x="9244502" y="3294125"/>
            <a:ext cx="1664924" cy="7527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9521018-8F0F-46FE-BB07-CAB1FE815C57}"/>
              </a:ext>
            </a:extLst>
          </p:cNvPr>
          <p:cNvCxnSpPr>
            <a:cxnSpLocks/>
          </p:cNvCxnSpPr>
          <p:nvPr/>
        </p:nvCxnSpPr>
        <p:spPr>
          <a:xfrm flipV="1">
            <a:off x="8654793" y="2394024"/>
            <a:ext cx="2227460" cy="16528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F9BD239-41FE-49F0-8491-6A2672301EF0}"/>
              </a:ext>
            </a:extLst>
          </p:cNvPr>
          <p:cNvSpPr/>
          <p:nvPr/>
        </p:nvSpPr>
        <p:spPr>
          <a:xfrm>
            <a:off x="505460" y="821074"/>
            <a:ext cx="11082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春风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春雨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春天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荷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叶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绿叶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树叶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红叶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惜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66907E-96A2-48F1-9A6F-3B53C0C8B114}"/>
              </a:ext>
            </a:extLst>
          </p:cNvPr>
          <p:cNvSpPr/>
          <p:nvPr/>
        </p:nvSpPr>
        <p:spPr>
          <a:xfrm>
            <a:off x="1495103" y="267126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E5A461-EE7C-4D01-8E71-0090B1BFCBFF}"/>
              </a:ext>
            </a:extLst>
          </p:cNvPr>
          <p:cNvSpPr/>
          <p:nvPr/>
        </p:nvSpPr>
        <p:spPr>
          <a:xfrm>
            <a:off x="3504973" y="267126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6522BF1-6B4A-4A29-8251-24B7A289BD54}"/>
              </a:ext>
            </a:extLst>
          </p:cNvPr>
          <p:cNvSpPr/>
          <p:nvPr/>
        </p:nvSpPr>
        <p:spPr>
          <a:xfrm>
            <a:off x="5602612" y="274645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01885C5-800F-4CDB-B0CC-5B7FE6A2FDAE}"/>
              </a:ext>
            </a:extLst>
          </p:cNvPr>
          <p:cNvSpPr/>
          <p:nvPr/>
        </p:nvSpPr>
        <p:spPr>
          <a:xfrm>
            <a:off x="1408271" y="432585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A08B945-EAF4-499E-AFAF-A4CA35CE4257}"/>
              </a:ext>
            </a:extLst>
          </p:cNvPr>
          <p:cNvSpPr/>
          <p:nvPr/>
        </p:nvSpPr>
        <p:spPr>
          <a:xfrm>
            <a:off x="3365011" y="436590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5B687B5-9FEC-474A-954A-99BFA9CB6556}"/>
              </a:ext>
            </a:extLst>
          </p:cNvPr>
          <p:cNvSpPr/>
          <p:nvPr/>
        </p:nvSpPr>
        <p:spPr>
          <a:xfrm>
            <a:off x="5542002" y="431493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珍惜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64036" y="20742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374585" y="209787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8927" y="20971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60371" y="375408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851409" y="37274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40276" y="372747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F9BD239-41FE-49F0-8491-6A2672301EF0}"/>
              </a:ext>
            </a:extLst>
          </p:cNvPr>
          <p:cNvSpPr/>
          <p:nvPr/>
        </p:nvSpPr>
        <p:spPr>
          <a:xfrm>
            <a:off x="505460" y="821074"/>
            <a:ext cx="11082976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五、补充古诗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en-US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撑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小艇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偷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白莲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zh-CN" altLang="en-US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藏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踪迹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浮萍一道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小娃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指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小艇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指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“△”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标出诗中的动词。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BF802F2-1C50-4B4A-9E97-3C7873CEE3DF}"/>
              </a:ext>
            </a:extLst>
          </p:cNvPr>
          <p:cNvSpPr/>
          <p:nvPr/>
        </p:nvSpPr>
        <p:spPr>
          <a:xfrm>
            <a:off x="854272" y="221276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25E8D2EC-BC0E-4748-B0C2-0592446660B6}"/>
                  </a:ext>
                </a:extLst>
              </p:cNvPr>
              <p:cNvSpPr/>
              <p:nvPr/>
            </p:nvSpPr>
            <p:spPr>
              <a:xfrm>
                <a:off x="4521409" y="2230870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采</m:t>
                      </m:r>
                    </m:oMath>
                  </m:oMathPara>
                </a14:m>
                <a:endParaRPr lang="zh-CN" altLang="en-US" sz="3600" b="1" dirty="0">
                  <a:solidFill>
                    <a:srgbClr val="E72582"/>
                  </a:solidFill>
                  <a:latin typeface="Calibri" panose="020F0502020204030204" pitchFamily="34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5E8D2EC-BC0E-4748-B0C2-0592446660B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409" y="2230870"/>
                <a:ext cx="774571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BE0C28BD-4A35-4A7F-9DE2-5FFCB0639876}"/>
                  </a:ext>
                </a:extLst>
              </p:cNvPr>
              <p:cNvSpPr/>
              <p:nvPr/>
            </p:nvSpPr>
            <p:spPr>
              <a:xfrm>
                <a:off x="6896021" y="2258029"/>
                <a:ext cx="78694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回</m:t>
                      </m:r>
                    </m:oMath>
                  </m:oMathPara>
                </a14:m>
                <a:endParaRPr lang="zh-CN" altLang="en-US" sz="3600" b="1" dirty="0">
                  <a:solidFill>
                    <a:srgbClr val="E72582"/>
                  </a:solidFill>
                  <a:latin typeface="Calibri" panose="020F0502020204030204" pitchFamily="34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BE0C28BD-4A35-4A7F-9DE2-5FFCB06398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6021" y="2258029"/>
                <a:ext cx="786946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35A3930-3B76-48BE-A536-349DA443C7E5}"/>
              </a:ext>
            </a:extLst>
          </p:cNvPr>
          <p:cNvSpPr/>
          <p:nvPr/>
        </p:nvSpPr>
        <p:spPr>
          <a:xfrm>
            <a:off x="1085105" y="332493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780F5A56-18E6-4D53-9DA4-46E2D925AD16}"/>
                  </a:ext>
                </a:extLst>
              </p:cNvPr>
              <p:cNvSpPr/>
              <p:nvPr/>
            </p:nvSpPr>
            <p:spPr>
              <a:xfrm>
                <a:off x="6482029" y="3332059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开</m:t>
                      </m:r>
                    </m:oMath>
                  </m:oMathPara>
                </a14:m>
                <a:endParaRPr lang="zh-CN" altLang="en-US" sz="3600" b="1" dirty="0">
                  <a:solidFill>
                    <a:srgbClr val="E72582"/>
                  </a:solidFill>
                  <a:latin typeface="Calibri" panose="020F0502020204030204" pitchFamily="34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780F5A56-18E6-4D53-9DA4-46E2D925AD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2029" y="3332059"/>
                <a:ext cx="774571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2552082-8605-4CDE-AB2B-CB0FFEAE2239}"/>
              </a:ext>
            </a:extLst>
          </p:cNvPr>
          <p:cNvSpPr/>
          <p:nvPr/>
        </p:nvSpPr>
        <p:spPr>
          <a:xfrm>
            <a:off x="3052299" y="44366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B975DF3-A510-4DAF-9BC7-4F85D6072CFA}"/>
              </a:ext>
            </a:extLst>
          </p:cNvPr>
          <p:cNvSpPr/>
          <p:nvPr/>
        </p:nvSpPr>
        <p:spPr>
          <a:xfrm>
            <a:off x="6923711" y="443669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0AD670DA-3382-4822-9C6E-36432B98FE62}"/>
              </a:ext>
            </a:extLst>
          </p:cNvPr>
          <p:cNvSpPr/>
          <p:nvPr/>
        </p:nvSpPr>
        <p:spPr>
          <a:xfrm>
            <a:off x="2399599" y="2859095"/>
            <a:ext cx="309769" cy="282458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1200EB09-6512-4109-B043-6772EEEF7A33}"/>
              </a:ext>
            </a:extLst>
          </p:cNvPr>
          <p:cNvSpPr/>
          <p:nvPr/>
        </p:nvSpPr>
        <p:spPr>
          <a:xfrm>
            <a:off x="4753809" y="2886254"/>
            <a:ext cx="309769" cy="282458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5D5E2CE1-EA5B-45B4-8FD8-B9F6987D61EF}"/>
              </a:ext>
            </a:extLst>
          </p:cNvPr>
          <p:cNvSpPr/>
          <p:nvPr/>
        </p:nvSpPr>
        <p:spPr>
          <a:xfrm>
            <a:off x="7149834" y="2874764"/>
            <a:ext cx="309769" cy="282458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7D8ABE80-4A9D-4D91-848C-83FC8C2AC9F9}"/>
              </a:ext>
            </a:extLst>
          </p:cNvPr>
          <p:cNvSpPr/>
          <p:nvPr/>
        </p:nvSpPr>
        <p:spPr>
          <a:xfrm>
            <a:off x="2751583" y="3915714"/>
            <a:ext cx="309769" cy="282458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71346F84-4E43-497B-9F43-02B40EC157CD}"/>
              </a:ext>
            </a:extLst>
          </p:cNvPr>
          <p:cNvSpPr/>
          <p:nvPr/>
        </p:nvSpPr>
        <p:spPr>
          <a:xfrm>
            <a:off x="6714429" y="4000123"/>
            <a:ext cx="309769" cy="282458"/>
          </a:xfrm>
          <a:prstGeom prst="triangl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854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206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方正仿宋_GBK</vt:lpstr>
      <vt:lpstr>Cambria Math</vt:lpstr>
      <vt:lpstr>方正小标宋_GBK</vt:lpstr>
      <vt:lpstr>Calibri</vt:lpstr>
      <vt:lpstr>华文宋体</vt:lpstr>
      <vt:lpstr>方正隶变_GBK</vt:lpstr>
      <vt:lpstr>方正书宋_GBK</vt:lpstr>
      <vt:lpstr>汉仪雅酷黑 95W</vt:lpstr>
      <vt:lpstr>方正黑体_GBK</vt:lpstr>
      <vt:lpstr>NEU-HZ</vt:lpstr>
      <vt:lpstr>方正大标宋_GBK</vt:lpstr>
      <vt:lpstr>NEU-BZ</vt:lpstr>
      <vt:lpstr>方正楷体_GBK</vt:lpstr>
      <vt:lpstr>Arial</vt:lpstr>
      <vt:lpstr>Wingdings</vt:lpstr>
      <vt:lpstr>方正大标宋简体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252</cp:revision>
  <dcterms:created xsi:type="dcterms:W3CDTF">2019-06-19T02:08:00Z</dcterms:created>
  <dcterms:modified xsi:type="dcterms:W3CDTF">2026-03-21T06:52:04Z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