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531" r:id="rId8"/>
    <p:sldId id="528" r:id="rId9"/>
    <p:sldId id="529" r:id="rId10"/>
    <p:sldId id="498" r:id="rId11"/>
    <p:sldId id="525" r:id="rId12"/>
    <p:sldId id="526" r:id="rId13"/>
    <p:sldId id="530" r:id="rId14"/>
    <p:sldId id="427" r:id="rId15"/>
  </p:sldIdLst>
  <p:sldSz cx="12192000" cy="6858000"/>
  <p:notesSz cx="6858000" cy="9144000"/>
  <p:embeddedFontLst>
    <p:embeddedFont>
      <p:font typeface="NEU-XT" pitchFamily="18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NEU-HZ" pitchFamily="2" charset="-122"/>
      <p:regular r:id="rId19"/>
      <p:italic r:id="rId20"/>
    </p:embeddedFont>
    <p:embeddedFont>
      <p:font typeface="方正仿宋_GBK" pitchFamily="65" charset="-122"/>
      <p:regular r:id="rId21"/>
    </p:embeddedFont>
    <p:embeddedFont>
      <p:font typeface="方正楷体_GBK" pitchFamily="65" charset="-122"/>
      <p:regular r:id="rId22"/>
    </p:embeddedFont>
    <p:embeddedFont>
      <p:font typeface="方正黑体_GBK" pitchFamily="65" charset="-122"/>
      <p:regular r:id="rId23"/>
    </p:embeddedFont>
    <p:embeddedFont>
      <p:font typeface="楷体" pitchFamily="49" charset="-122"/>
      <p:regular r:id="rId24"/>
    </p:embeddedFont>
    <p:embeddedFont>
      <p:font typeface="华文宋体" pitchFamily="2" charset="-122"/>
      <p:regular r:id="rId25"/>
    </p:embeddedFont>
    <p:embeddedFont>
      <p:font typeface="方正小标宋_GBK" pitchFamily="65" charset="-122"/>
      <p:regular r:id="rId26"/>
    </p:embeddedFont>
    <p:embeddedFont>
      <p:font typeface="方正隶变_GBK" charset="-122"/>
      <p:regular r:id="rId27"/>
    </p:embeddedFont>
    <p:embeddedFont>
      <p:font typeface="方正大标宋_GBK" charset="-122"/>
      <p:regular r:id="rId28"/>
    </p:embeddedFont>
    <p:embeddedFont>
      <p:font typeface="方正大标宋简体" charset="-122"/>
      <p:regular r:id="rId29"/>
    </p:embeddedFont>
    <p:embeddedFont>
      <p:font typeface="NEU-BZ" pitchFamily="2" charset="-122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2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</a:t>
            </a:r>
            <a:r>
              <a:rPr lang="zh-CN" altLang="en-US" sz="6000" b="1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青蛙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224" y="1557278"/>
            <a:ext cx="10506075" cy="417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读一读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包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字的家族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三点水靠着包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我和姐姐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吹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泡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提手旁靠着包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我和妈妈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抱一抱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足字旁靠着包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我和爸爸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跑一跑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4301852"/>
            <a:ext cx="10895965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给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包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字加偏旁可以组成哪些新字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请用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“○”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在儿歌中圈出来。</a:t>
            </a:r>
          </a:p>
        </p:txBody>
      </p:sp>
      <p:sp>
        <p:nvSpPr>
          <p:cNvPr id="9" name="矩形 8"/>
          <p:cNvSpPr/>
          <p:nvPr/>
        </p:nvSpPr>
        <p:spPr>
          <a:xfrm>
            <a:off x="505460" y="875322"/>
            <a:ext cx="105060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包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字的家族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三点水靠着包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我和姐姐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吹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泡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提手旁靠着包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我和妈妈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抱一抱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足字旁靠着包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我和爸爸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跑一跑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572375" y="1857375"/>
            <a:ext cx="590550" cy="56197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8074379" y="2733897"/>
            <a:ext cx="460879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8074379" y="3573016"/>
            <a:ext cx="460879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660" y="977384"/>
            <a:ext cx="7574509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根据儿歌内容并结合图片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填一填。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11" y="2036399"/>
            <a:ext cx="3304540" cy="319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2" y="2025633"/>
            <a:ext cx="3366165" cy="3250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168" y="2025633"/>
            <a:ext cx="3355747" cy="3206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815427" y="45859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水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29498" y="45859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手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66474" y="45097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脚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7126" y="1269651"/>
            <a:ext cx="101168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我会接着写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靠着包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天上下起大冰雹。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3777645" y="114527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雨字头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02822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写字词。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26"/>
          <a:stretch/>
        </p:blipFill>
        <p:spPr bwMode="auto">
          <a:xfrm>
            <a:off x="1753830" y="2246469"/>
            <a:ext cx="5980470" cy="1548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838921" y="279588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河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11" y="3876601"/>
            <a:ext cx="4804089" cy="148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3876601"/>
            <a:ext cx="2010309" cy="1490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image20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7734300" y="2591051"/>
            <a:ext cx="3153410" cy="2647299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7"/>
          <a:stretch/>
        </p:blipFill>
        <p:spPr bwMode="auto">
          <a:xfrm>
            <a:off x="857250" y="5333710"/>
            <a:ext cx="6010273" cy="1487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6748135" y="60035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600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504673"/>
              </p:ext>
            </p:extLst>
          </p:nvPr>
        </p:nvGraphicFramePr>
        <p:xfrm>
          <a:off x="3391293" y="2937510"/>
          <a:ext cx="1856982" cy="822960"/>
        </p:xfrm>
        <a:graphic>
          <a:graphicData uri="http://schemas.openxmlformats.org/drawingml/2006/table">
            <a:tbl>
              <a:tblPr firstRow="1" firstCol="1" bandRow="1"/>
              <a:tblGrid>
                <a:gridCol w="928491"/>
                <a:gridCol w="928491"/>
              </a:tblGrid>
              <a:tr h="7817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清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清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6452025" y="2795885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晴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25255" y="441038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青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05483" y="441038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睛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41378" y="4410380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请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74389" y="5865077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青</a:t>
            </a:r>
            <a:endParaRPr lang="zh-CN" altLang="en-US" sz="5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0040"/>
            <a:ext cx="106584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二、给下列题目选择正确的答案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填序号。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下面词语的读音全部正确的一项是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眼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yǎn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睛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jing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事情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sì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禾苗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máo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保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bǎo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护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fù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④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害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hài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虫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让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yàng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27737" y="295563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27554" y="290056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86475" y="378484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61462" y="377418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033348" y="2938661"/>
            <a:ext cx="29481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      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059632" y="3756273"/>
            <a:ext cx="29481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      ·   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05022" y="18310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2516" y="958334"/>
            <a:ext cx="808105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下列词语书写正确的一项是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6" y="2105668"/>
            <a:ext cx="8644334" cy="1542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15" y="4090160"/>
            <a:ext cx="8901510" cy="1515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972984" y="107996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4578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三、选词填空。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保护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爱护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我们要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学校的公共财物。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小青蛙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禾苗吃害虫。</a:t>
            </a:r>
          </a:p>
        </p:txBody>
      </p:sp>
      <p:sp>
        <p:nvSpPr>
          <p:cNvPr id="6" name="矩形 5"/>
          <p:cNvSpPr/>
          <p:nvPr/>
        </p:nvSpPr>
        <p:spPr>
          <a:xfrm>
            <a:off x="2839134" y="26597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24449" y="34503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3400" y="4205585"/>
            <a:ext cx="1076325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做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座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坐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小东安静地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位上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手工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业。</a:t>
            </a:r>
          </a:p>
        </p:txBody>
      </p:sp>
      <p:sp>
        <p:nvSpPr>
          <p:cNvPr id="10" name="矩形 9"/>
          <p:cNvSpPr/>
          <p:nvPr/>
        </p:nvSpPr>
        <p:spPr>
          <a:xfrm>
            <a:off x="3658284" y="51750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91859" y="51875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25509" y="51464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865" y="60325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77277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四、选字填空。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青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请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清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情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晴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睛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蜻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天气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好心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。鱼儿游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河水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蛙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大眼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。绿草地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     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蜓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中国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汉字真有趣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你仔细辨分明。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6580" y="5340350"/>
            <a:ext cx="100445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可以根据偏旁的含义来区分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青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字家族的字哟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!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08306" y="26971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4059" y="26615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77884" y="26543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34716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29759" y="34739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54718" y="348571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29784" y="43266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6865" y="5210175"/>
            <a:ext cx="9796860" cy="77650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93955"/>
            <a:ext cx="10744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五、读文段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保护禾苗吃害虫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做了不少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shǎo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shào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好</a:t>
            </a:r>
            <a:r>
              <a:rPr lang="en-US" altLang="zh-CN" sz="3600" dirty="0" smtClean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(</a:t>
            </a:r>
            <a:r>
              <a:rPr lang="en-US" altLang="zh-CN" sz="3600" dirty="0" err="1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hǎo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hào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事情。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请你爱护小青蛙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好让禾苗不生病。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请为选段中的加点字选择恰当的读音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打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72200" y="216993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5767" y="292913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420535" y="194094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72185" y="273994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4" y="884430"/>
            <a:ext cx="1060132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在文中找出下列词语的反义词。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多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—(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坏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—(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破坏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—(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益虫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—(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为什么要爱护小青蛙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       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8306" y="18596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77684" y="1938118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好</a:t>
            </a:r>
            <a:r>
              <a:rPr lang="en-US" altLang="zh-CN" sz="3600" b="1" dirty="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60652" y="26849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保护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50225" y="2677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害虫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6227" y="4275995"/>
            <a:ext cx="5893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因为小青蛙保护禾苗吃害虫。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4" y="870530"/>
            <a:ext cx="1060132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你还知道哪些动物是人类的好朋友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它们都有什么本领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照样子写一写。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蜻蜓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捉蚊虫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牛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狗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蜜蜂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啄木鸟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en-US" altLang="zh-CN" sz="3600" u="sng" dirty="0" smtClean="0">
                <a:solidFill>
                  <a:schemeClr val="bg1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螳螂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03927" y="26311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耕地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18602" y="26311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看家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343127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采花蜜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35145" y="343127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捉害虫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425994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吃害虫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397</Words>
  <Application>Microsoft Office PowerPoint</Application>
  <PresentationFormat>自定义</PresentationFormat>
  <Paragraphs>126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Arial</vt:lpstr>
      <vt:lpstr>宋体</vt:lpstr>
      <vt:lpstr>NEU-XT</vt:lpstr>
      <vt:lpstr>微软雅黑</vt:lpstr>
      <vt:lpstr>NEU-HZ</vt:lpstr>
      <vt:lpstr>方正仿宋_GBK</vt:lpstr>
      <vt:lpstr>汉仪雅酷黑 95W</vt:lpstr>
      <vt:lpstr>方正楷体_GBK</vt:lpstr>
      <vt:lpstr>Wingdings</vt:lpstr>
      <vt:lpstr>方正黑体_GBK</vt:lpstr>
      <vt:lpstr>楷体</vt:lpstr>
      <vt:lpstr>华文宋体</vt:lpstr>
      <vt:lpstr>方正小标宋_GBK</vt:lpstr>
      <vt:lpstr>方正隶变_GBK</vt:lpstr>
      <vt:lpstr>Times New Roman</vt:lpstr>
      <vt:lpstr>方正大标宋_GBK</vt:lpstr>
      <vt:lpstr>方正大标宋简体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257</cp:revision>
  <dcterms:created xsi:type="dcterms:W3CDTF">2019-06-19T02:08:00Z</dcterms:created>
  <dcterms:modified xsi:type="dcterms:W3CDTF">2026-02-28T08:19:41Z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