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27" r:id="rId7"/>
    <p:sldId id="528" r:id="rId8"/>
    <p:sldId id="498" r:id="rId9"/>
    <p:sldId id="525" r:id="rId10"/>
    <p:sldId id="526" r:id="rId11"/>
    <p:sldId id="530" r:id="rId12"/>
    <p:sldId id="531" r:id="rId13"/>
    <p:sldId id="532" r:id="rId14"/>
    <p:sldId id="533" r:id="rId15"/>
    <p:sldId id="534" r:id="rId16"/>
    <p:sldId id="535" r:id="rId17"/>
    <p:sldId id="536" r:id="rId18"/>
    <p:sldId id="537" r:id="rId19"/>
    <p:sldId id="427" r:id="rId20"/>
  </p:sldIdLst>
  <p:sldSz cx="12192000" cy="6858000"/>
  <p:notesSz cx="6858000" cy="9144000"/>
  <p:embeddedFontLst>
    <p:embeddedFont>
      <p:font typeface="方正黑体_GBK" pitchFamily="65" charset="-122"/>
      <p:regular r:id="rId21"/>
    </p:embeddedFont>
    <p:embeddedFont>
      <p:font typeface="华文宋体" pitchFamily="2" charset="-122"/>
      <p:regular r:id="rId22"/>
    </p:embeddedFon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NEU-BZ" pitchFamily="2" charset="-122"/>
      <p:regular r:id="rId27"/>
      <p:bold r:id="rId28"/>
      <p:italic r:id="rId29"/>
      <p:boldItalic r:id="rId30"/>
    </p:embeddedFont>
    <p:embeddedFont>
      <p:font typeface="方正隶变_GBK" charset="-122"/>
      <p:regular r:id="rId31"/>
    </p:embeddedFont>
    <p:embeddedFont>
      <p:font typeface="NEU-HZ" pitchFamily="2" charset="-122"/>
      <p:regular r:id="rId32"/>
      <p:italic r:id="rId33"/>
    </p:embeddedFont>
    <p:embeddedFont>
      <p:font typeface="方正书宋_GBK" pitchFamily="65" charset="-122"/>
      <p:regular r:id="rId34"/>
    </p:embeddedFont>
    <p:embeddedFont>
      <p:font typeface="微软雅黑" pitchFamily="34" charset="-122"/>
      <p:regular r:id="rId35"/>
      <p:bold r:id="rId36"/>
    </p:embeddedFont>
    <p:embeddedFont>
      <p:font typeface="方正大标宋_GBK" charset="-122"/>
      <p:regular r:id="rId37"/>
    </p:embeddedFont>
    <p:embeddedFont>
      <p:font typeface="NEU-XT" pitchFamily="18" charset="-122"/>
      <p:regular r:id="rId38"/>
    </p:embeddedFont>
    <p:embeddedFont>
      <p:font typeface="方正大标宋简体" charset="-122"/>
      <p:regular r:id="rId39"/>
    </p:embeddedFont>
    <p:embeddedFont>
      <p:font typeface="方正楷体_GBK" pitchFamily="65" charset="-122"/>
      <p:regular r:id="rId40"/>
    </p:embeddedFont>
    <p:embeddedFont>
      <p:font typeface="方正仿宋_GBK" pitchFamily="65" charset="-122"/>
      <p:regular r:id="rId41"/>
    </p:embeddedFont>
    <p:embeddedFont>
      <p:font typeface="方正小标宋_GBK" pitchFamily="65" charset="-122"/>
      <p:regular r:id="rId4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42" Type="http://schemas.openxmlformats.org/officeDocument/2006/relationships/font" Target="fonts/font22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font" Target="fonts/font18.fntdata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9.fntdata"/><Relationship Id="rId41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font" Target="fonts/font20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43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5" Type="http://schemas.openxmlformats.org/officeDocument/2006/relationships/image" Target="../media/image13.TIF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slide" Target="slide3.xml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2.TIF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</a:t>
            </a: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园地四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25867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125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6" y="861094"/>
            <a:ext cx="1076028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八、照样子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写句子。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 dirty="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妈妈把勇敢的故事讲了又讲。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勇敢的故事被妈妈讲了又讲。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小明把玩具收拾好了。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               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我们把教室打扫得非常整洁。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                               </a:t>
            </a:r>
            <a:r>
              <a:rPr lang="en-US" altLang="zh-CN" sz="3600" u="sng" dirty="0"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18141" y="4149854"/>
            <a:ext cx="5834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玩具被小明收拾好了。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9045" y="5817807"/>
            <a:ext cx="61727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教室被我们打扫得非常整洁。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871229"/>
            <a:ext cx="109051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九、根据所学的知识填一填。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《端午粽》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外婆包的粽子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逢年过节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离家多年的爷爷就会看着月亮说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举头望明月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他多么思念家乡啊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!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89415" y="1825741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十分好吃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13120" y="181293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花样也多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9871" y="3417057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低头思故乡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5" y="861094"/>
            <a:ext cx="109135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十、读课本</a:t>
            </a:r>
            <a:r>
              <a:rPr lang="en-US" altLang="zh-CN" sz="3600" dirty="0">
                <a:latin typeface="Times New Roman" pitchFamily="18" charset="0"/>
                <a:ea typeface="方正楷体_GBK"/>
                <a:cs typeface="Times New Roman" pitchFamily="18" charset="0"/>
              </a:rPr>
              <a:t>46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至</a:t>
            </a:r>
            <a:r>
              <a:rPr lang="en-US" altLang="zh-CN" sz="3600" dirty="0">
                <a:latin typeface="Times New Roman" pitchFamily="18" charset="0"/>
                <a:ea typeface="方正楷体_GBK"/>
                <a:cs typeface="Times New Roman" pitchFamily="18" charset="0"/>
              </a:rPr>
              <a:t>47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页《胖乎乎的小手》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选择恰当的序号填在括号里。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兰兰替爸爸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给妈妈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帮姥姥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挠过痒痒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拿过拖鞋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洗过手绢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全家人都喜欢这幅画的原因是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因为这幅画画得最好。　　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因为这双小手很能干。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01334" y="273826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27321" y="268559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12698" y="269904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84295" y="436655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2632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35" y="862678"/>
            <a:ext cx="10930279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十一、读短文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小熊家的苹果熟了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他请朋友们一起吃苹果。小熊爬到树上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轻轻地摘下一个大苹果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说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谁先吃呢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?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 indent="406400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    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小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狗说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我给苹果树浇过水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这个大苹果给我吃吧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!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小猴说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我给苹果树穿过衣服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这个大苹果给我吃吧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!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小猫说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我给苹果树杀过虫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这个苹果给我吃吧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!</a:t>
            </a:r>
            <a:r>
              <a:rPr lang="en-US" altLang="zh-CN" sz="3600" dirty="0"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2632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71067"/>
            <a:ext cx="1072672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06400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怎么办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呢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小熊想来想去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把苹果切成了六块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挑了两块最大的给爸爸妈妈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然后分给朋友们每人一块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大家都吃得很开心。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 indent="406400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小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动物们懂得了一个道理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吃东西时要先想到长辈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还要和大家一起分享。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短文共有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个自然段。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62858" y="5180916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4</a:t>
            </a:r>
            <a:endParaRPr lang="zh-CN" altLang="en-US" dirty="0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2632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30627" y="879618"/>
            <a:ext cx="10853233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读好长句子</a:t>
            </a:r>
            <a:r>
              <a:rPr lang="en-US" altLang="zh-CN" sz="34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能更好理解句子内容。下列句子停顿正确的是</a:t>
            </a:r>
            <a:r>
              <a:rPr lang="en-US" altLang="zh-CN" sz="34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dirty="0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en-US" altLang="zh-CN" sz="34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小熊爬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/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到树上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/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轻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/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轻地摘下一个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/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大苹果。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小熊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/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爬到树上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/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轻轻地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/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摘下</a:t>
            </a:r>
            <a:r>
              <a:rPr lang="en-US" altLang="zh-CN" sz="3400" dirty="0">
                <a:latin typeface="Calibri"/>
                <a:ea typeface="方正楷体_GBK"/>
                <a:cs typeface="Times New Roman"/>
              </a:rPr>
              <a:t>/</a:t>
            </a:r>
            <a:r>
              <a:rPr lang="zh-CN" altLang="zh-CN" sz="3400" dirty="0">
                <a:latin typeface="Calibri"/>
                <a:ea typeface="方正楷体_GBK"/>
                <a:cs typeface="Times New Roman"/>
              </a:rPr>
              <a:t>一个大苹果</a:t>
            </a:r>
            <a:r>
              <a:rPr lang="zh-CN" altLang="zh-CN" sz="3400" dirty="0" smtClean="0"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4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小狗给苹果树浇过水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小猴给苹果树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小猫给苹果树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</a:t>
            </a:r>
            <a:r>
              <a:rPr lang="en-US" altLang="zh-CN" sz="3600" dirty="0" smtClean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他们都想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19871" y="184951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36070" y="411171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穿过衣服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08563" y="4921076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杀过虫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25551" y="4943388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自己吃苹果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2632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9124" y="861094"/>
            <a:ext cx="11014461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小动物们懂得了什么道理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在短文中用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——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画出来。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8231" y="1839097"/>
            <a:ext cx="10578517" cy="1667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06400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小动物们懂得了一个道理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吃东西时要先想到长辈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还要和大家一起分享。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481820" y="2734896"/>
            <a:ext cx="4633593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911424" y="3501008"/>
            <a:ext cx="4449141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902632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32796" y="879618"/>
            <a:ext cx="1097911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十二、看图写话。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 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你知道图画上画的是什么节日吗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在这个节日里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人们会进行哪些活动呢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想一想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填一填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不会写的字用拼音代替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0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106820" y="3568931"/>
            <a:ext cx="6159595" cy="300426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02632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1" y="862678"/>
            <a:ext cx="1080222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       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今天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是一年一度的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。我和妈妈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一起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我们包的粽子花样很多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有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粽、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粽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和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粽。我最喜欢吃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粽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因为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我和妈妈还去看了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河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上的龙船一条比一条跑得快。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今年的端午节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我过得开心极了</a:t>
            </a:r>
            <a:r>
              <a:rPr lang="en-US" altLang="zh-CN" sz="3600" dirty="0">
                <a:latin typeface="方正楷体_GBK"/>
                <a:cs typeface="Times New Roman"/>
              </a:rPr>
              <a:t>!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5857488" y="98559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端午节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7689" y="183375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包粽子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01184" y="183375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红豆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4273" y="263854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鲜肉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17963" y="263854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蛋黄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23982" y="263854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鲜肉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5410" y="3474140"/>
            <a:ext cx="36089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它又鲜香又美味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788636" y="3479237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龙舟比赛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2632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5" y="879618"/>
            <a:ext cx="1043310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一、给加点字选择正确的读音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画</a:t>
            </a:r>
            <a:r>
              <a:rPr lang="en-US" altLang="zh-CN" sz="3600" dirty="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——</a:t>
            </a:r>
            <a:r>
              <a:rPr lang="en-US" altLang="zh-CN" sz="3600" dirty="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勇敢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ɡǎn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ɡǎnɡ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　　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举起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jǔ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jǚ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　　</a:t>
            </a:r>
            <a:endParaRPr lang="en-US" altLang="zh-CN" sz="3600" dirty="0" smtClean="0">
              <a:latin typeface="NEU-XT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时候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shí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err="1" smtClean="0">
                <a:latin typeface="NEU-XT"/>
                <a:ea typeface="方正楷体_GBK"/>
                <a:cs typeface="Times New Roman"/>
              </a:rPr>
              <a:t>hòu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shí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err="1" smtClean="0">
                <a:latin typeface="NEU-XT"/>
                <a:ea typeface="方正楷体_GBK"/>
                <a:cs typeface="Times New Roman"/>
              </a:rPr>
              <a:t>hou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 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支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zhī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zī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十分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fèn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fēn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故事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ɡù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shì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ɡù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shi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48646" y="219750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642001" y="218668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087334" y="300883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38662" y="386104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608791" y="3017222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6124660" y="3861048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789803" y="2564904"/>
            <a:ext cx="645922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719736" y="3356992"/>
            <a:ext cx="154855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867701" y="4184213"/>
            <a:ext cx="588563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8904312" y="4221088"/>
            <a:ext cx="1162477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231" y="881851"/>
            <a:ext cx="446789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二、读拼音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231" y="1800684"/>
            <a:ext cx="2304582" cy="1708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2258" y="1765866"/>
            <a:ext cx="2900052" cy="1721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7101" y="1783084"/>
            <a:ext cx="2248117" cy="1721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7113" y="1708078"/>
            <a:ext cx="2338359" cy="1769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735" y="3721763"/>
            <a:ext cx="2172441" cy="1708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0618" y="3721762"/>
            <a:ext cx="2223331" cy="1708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7101" y="3759117"/>
            <a:ext cx="2187357" cy="1670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1114" y="3690288"/>
            <a:ext cx="2224358" cy="1734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2293213"/>
              </p:ext>
            </p:extLst>
          </p:nvPr>
        </p:nvGraphicFramePr>
        <p:xfrm>
          <a:off x="687111" y="2551663"/>
          <a:ext cx="2083688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1041844"/>
                <a:gridCol w="1041844"/>
              </a:tblGrid>
              <a:tr h="6094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思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乡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5382987"/>
              </p:ext>
            </p:extLst>
          </p:nvPr>
        </p:nvGraphicFramePr>
        <p:xfrm>
          <a:off x="3739781" y="2534885"/>
          <a:ext cx="2031448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1015724"/>
                <a:gridCol w="1015724"/>
              </a:tblGrid>
              <a:tr h="6430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床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前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7610720"/>
              </p:ext>
            </p:extLst>
          </p:nvPr>
        </p:nvGraphicFramePr>
        <p:xfrm>
          <a:off x="6651158" y="2534885"/>
          <a:ext cx="2113300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1056650"/>
                <a:gridCol w="1056650"/>
              </a:tblGrid>
              <a:tr h="5282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花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样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2112366"/>
              </p:ext>
            </p:extLst>
          </p:nvPr>
        </p:nvGraphicFramePr>
        <p:xfrm>
          <a:off x="9151114" y="2508555"/>
          <a:ext cx="2148858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1074429"/>
                <a:gridCol w="1074429"/>
              </a:tblGrid>
              <a:tr h="6205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一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册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5437858"/>
              </p:ext>
            </p:extLst>
          </p:nvPr>
        </p:nvGraphicFramePr>
        <p:xfrm>
          <a:off x="720142" y="4459396"/>
          <a:ext cx="2095034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1047517"/>
                <a:gridCol w="1047517"/>
              </a:tblGrid>
              <a:tr h="8486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毛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衣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2171460"/>
              </p:ext>
            </p:extLst>
          </p:nvPr>
        </p:nvGraphicFramePr>
        <p:xfrm>
          <a:off x="3727199" y="4443487"/>
          <a:ext cx="2090170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1045085"/>
                <a:gridCol w="1045085"/>
              </a:tblGrid>
              <a:tr h="6150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吃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1088215"/>
              </p:ext>
            </p:extLst>
          </p:nvPr>
        </p:nvGraphicFramePr>
        <p:xfrm>
          <a:off x="6625018" y="4457500"/>
          <a:ext cx="2091522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1045761"/>
                <a:gridCol w="1045761"/>
              </a:tblGrid>
              <a:tr h="6430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支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出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25" name="表格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9554429"/>
              </p:ext>
            </p:extLst>
          </p:nvPr>
        </p:nvGraphicFramePr>
        <p:xfrm>
          <a:off x="9192344" y="4437112"/>
          <a:ext cx="2091522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1045761"/>
                <a:gridCol w="1045761"/>
              </a:tblGrid>
              <a:tr h="6430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dirty="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再</a:t>
                      </a:r>
                      <a:endParaRPr lang="zh-CN" sz="54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dirty="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见</a:t>
                      </a:r>
                      <a:endParaRPr lang="zh-CN" sz="54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875342"/>
            <a:ext cx="1071833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三、找出每组词语中不读轻声的一个词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画上</a:t>
            </a:r>
            <a:r>
              <a:rPr lang="en-US" altLang="zh-CN" sz="3600" dirty="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——</a:t>
            </a:r>
            <a:r>
              <a:rPr lang="en-US" altLang="zh-CN" sz="3600" dirty="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胆子　粽子　镜子　女子　　　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时候　月亮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秋千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拿着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爷爷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大哥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妈妈　弟弟　　　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石头　木头　舌头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白头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5181600" y="2514600"/>
            <a:ext cx="91440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791744" y="3284984"/>
            <a:ext cx="91440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423592" y="4149080"/>
            <a:ext cx="91440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5159896" y="4941168"/>
            <a:ext cx="91440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93712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四、补全成语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完成练习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填序号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尊老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)(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血浓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手足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)(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           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④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)(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共苦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⑤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协力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⑥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聚一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60" y="4620129"/>
            <a:ext cx="105096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是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中华传统美德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人人遵守共建美好家园。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2620074" y="19229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68040" y="189206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幼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76877" y="188070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617503" y="190194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65028" y="272042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44874" y="271679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03740" y="27131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677266" y="271319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18892" y="352811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401304" y="352810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503739" y="355037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575557" y="353649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59757" y="458947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6700" y="1035825"/>
            <a:ext cx="1088952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如果用上面的成语描述右边的图片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应该用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0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835364" y="2109971"/>
            <a:ext cx="4929931" cy="275564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65734" y="121250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⑥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7" y="871067"/>
            <a:ext cx="1093866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五、读一读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填一填。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填序号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件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部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个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条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支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⑥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册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星期天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木木看完一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故事书后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拿出一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铅笔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开始写作业。写完作业后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他穿上一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红色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的外衣和一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黑色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的裤子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带上一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手机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和几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600" u="sng" dirty="0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,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小伙伴们到公园游玩。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5490534" y="264682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⑥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02212" y="264712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⑤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03422" y="352008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28440" y="429147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44913" y="429663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420947" y="430926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3" y="883731"/>
            <a:ext cx="1059249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六、照样子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又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✕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又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✕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又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又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的苹果　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又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又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的草地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✕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来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✕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去</a:t>
            </a:r>
            <a:r>
              <a:rPr lang="en-US" altLang="zh-CN" sz="3600" dirty="0">
                <a:latin typeface="方正楷体_GBK"/>
                <a:cs typeface="Times New Roman"/>
              </a:rPr>
              <a:t>: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来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去的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行人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来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去的鱼儿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3684558" y="182444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61472" y="183696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19871" y="267558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绿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01122" y="267187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47515" y="3503030"/>
            <a:ext cx="7535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走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84881" y="350303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93173" y="4324379"/>
            <a:ext cx="8403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游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61392" y="432437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游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6" y="846938"/>
            <a:ext cx="1087772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七、读一读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根据语境选填词语。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填序号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轻轻地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静悄悄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干干净净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美滋滋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胖乎乎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晚上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家里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。我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走到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卫生间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用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小手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把脏袜子洗得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洗完后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我心里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连忙回房间睡觉了。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30358" y="345827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68602" y="345827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956111" y="342549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u="sng" dirty="0" smtClean="0">
                <a:solidFill>
                  <a:srgbClr val="A46AA6"/>
                </a:solidFill>
                <a:latin typeface="NEU-BZ"/>
                <a:ea typeface="方正楷体_GBK"/>
                <a:cs typeface="Times New Roman"/>
              </a:rPr>
              <a:t>⑤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556561" y="428342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11161" y="428342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616</Words>
  <Application>Microsoft Office PowerPoint</Application>
  <PresentationFormat>自定义</PresentationFormat>
  <Paragraphs>183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9" baseType="lpstr">
      <vt:lpstr>Arial</vt:lpstr>
      <vt:lpstr>宋体</vt:lpstr>
      <vt:lpstr>Times New Roman</vt:lpstr>
      <vt:lpstr>方正黑体_GBK</vt:lpstr>
      <vt:lpstr>华文宋体</vt:lpstr>
      <vt:lpstr>Calibri</vt:lpstr>
      <vt:lpstr>NEU-BZ</vt:lpstr>
      <vt:lpstr>汉仪雅酷黑 95W</vt:lpstr>
      <vt:lpstr>方正隶变_GBK</vt:lpstr>
      <vt:lpstr>NEU-HZ</vt:lpstr>
      <vt:lpstr>方正书宋_GBK</vt:lpstr>
      <vt:lpstr>微软雅黑</vt:lpstr>
      <vt:lpstr>方正大标宋_GBK</vt:lpstr>
      <vt:lpstr>NEU-XT</vt:lpstr>
      <vt:lpstr>方正大标宋简体</vt:lpstr>
      <vt:lpstr>Wingdings</vt:lpstr>
      <vt:lpstr>方正楷体_GBK</vt:lpstr>
      <vt:lpstr>方正仿宋_GBK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262</cp:revision>
  <dcterms:created xsi:type="dcterms:W3CDTF">2019-06-19T02:08:00Z</dcterms:created>
  <dcterms:modified xsi:type="dcterms:W3CDTF">2026-03-17T08:57:36Z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