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方正黑体_GBK" panose="03000509000000000000" pitchFamily="65" charset="-122"/>
      <p:regular r:id="rId13"/>
    </p:embeddedFont>
    <p:embeddedFont>
      <p:font typeface="NEU-BZ" panose="02010600010101010101" pitchFamily="2" charset="-122"/>
      <p:regular r:id="rId14"/>
      <p:bold r:id="rId15"/>
      <p:italic r:id="rId16"/>
      <p:boldItalic r:id="rId17"/>
    </p:embeddedFont>
    <p:embeddedFont>
      <p:font typeface="方正大标宋简体" panose="02010600030101010101" charset="-122"/>
      <p:regular r:id="rId18"/>
    </p:embeddedFont>
    <p:embeddedFont>
      <p:font typeface="方正小标宋_GBK" panose="03000509000000000000" pitchFamily="65" charset="-122"/>
      <p:regular r:id="rId19"/>
    </p:embeddedFont>
    <p:embeddedFont>
      <p:font typeface="方正仿宋_GBK" panose="03000509000000000000" pitchFamily="65" charset="-122"/>
      <p:regular r:id="rId20"/>
    </p:embeddedFont>
    <p:embeddedFont>
      <p:font typeface="楷体" panose="02010609060101010101" pitchFamily="49" charset="-122"/>
      <p:regular r:id="rId21"/>
    </p:embeddedFont>
    <p:embeddedFont>
      <p:font typeface="微软雅黑" panose="020B0503020204020204" pitchFamily="34" charset="-122"/>
      <p:regular r:id="rId22"/>
      <p:bold r:id="rId23"/>
    </p:embeddedFont>
    <p:embeddedFont>
      <p:font typeface="方正大标宋_GBK" panose="03000509000000000000" pitchFamily="65" charset="-122"/>
      <p:regular r:id="rId24"/>
    </p:embeddedFont>
    <p:embeddedFont>
      <p:font typeface="方正隶变_GBK" panose="03000509000000000000" pitchFamily="65" charset="-122"/>
      <p:regular r:id="rId25"/>
    </p:embeddedFont>
    <p:embeddedFont>
      <p:font typeface="方正楷体_GBK" panose="03000509000000000000" pitchFamily="65" charset="-122"/>
      <p:regular r:id="rId26"/>
    </p:embeddedFont>
    <p:embeddedFont>
      <p:font typeface="NEU-XT" panose="02020503000000020003" pitchFamily="18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7.TIF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600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小青蛙（二）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6299"/>
            <a:ext cx="1123736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一、照样子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给下面生字加偏旁组成新字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再完成填空。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                             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睛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　　河水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qīng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),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天气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qíng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),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小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qīng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蛙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大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眼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jing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。不愧田里小卫士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做了不少好事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qing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2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084855" y="1946556"/>
            <a:ext cx="1488524" cy="15536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964027" y="240021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42616" y="245950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26753" y="240020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42877" y="350019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20637" y="350019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235238" y="350019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青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85141" y="459775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152329" y="459775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情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66880"/>
            <a:ext cx="1100645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二、用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√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选择正确的字组词。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青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清</a:t>
            </a:r>
            <a:r>
              <a:rPr lang="en-US" altLang="zh-CN" sz="3600" smtClean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洁　 　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青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情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色　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心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情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请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晴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睛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朗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请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清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问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眼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睛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精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650891" y="209343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237680" y="206937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075758" y="206932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72955" y="288035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296074" y="284940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075750" y="288544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60" y="904755"/>
            <a:ext cx="10829792" cy="3416320"/>
            <a:chOff x="505460" y="904755"/>
            <a:chExt cx="10829792" cy="3416320"/>
          </a:xfrm>
        </p:grpSpPr>
        <p:sp>
          <p:nvSpPr>
            <p:cNvPr id="3" name="矩形 2"/>
            <p:cNvSpPr/>
            <p:nvPr/>
          </p:nvSpPr>
          <p:spPr>
            <a:xfrm>
              <a:off x="505460" y="904755"/>
              <a:ext cx="5503227" cy="34163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600">
                  <a:latin typeface="Calibri"/>
                  <a:ea typeface="方正黑体_GBK"/>
                  <a:cs typeface="Times New Roman"/>
                </a:rPr>
                <a:t>三、连一连。</a:t>
              </a:r>
              <a:endParaRPr lang="zh-CN" altLang="zh-CN" sz="3600">
                <a:latin typeface="Calibri"/>
                <a:ea typeface="方正楷体_GBK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mù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 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zì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 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pánɡ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zh-CN" altLang="zh-CN" sz="3600">
                  <a:latin typeface="Calibri"/>
                  <a:ea typeface="方正楷体_GBK"/>
                  <a:cs typeface="Times New Roman"/>
                </a:rPr>
                <a:t> 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　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     </a:t>
              </a: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情</a:t>
              </a:r>
              <a:endParaRPr lang="en-US" altLang="zh-CN" sz="3600" smtClean="0">
                <a:latin typeface="Calibri"/>
                <a:ea typeface="方正楷体_GBK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shù</a:t>
              </a:r>
              <a:r>
                <a:rPr lang="en-US" altLang="zh-CN" sz="3600" smtClean="0">
                  <a:latin typeface="Calibri"/>
                  <a:ea typeface="方正楷体_GBK"/>
                  <a:cs typeface="Times New Roman"/>
                </a:rPr>
                <a:t> 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xīn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 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pánɡ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	</a:t>
              </a:r>
              <a:r>
                <a:rPr lang="en-US" altLang="zh-CN" sz="3600" smtClean="0">
                  <a:latin typeface="Calibri"/>
                  <a:ea typeface="方正楷体_GBK"/>
                  <a:cs typeface="Times New Roman"/>
                </a:rPr>
                <a:t>               </a:t>
              </a: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孔</a:t>
              </a:r>
              <a:endParaRPr lang="en-US" altLang="zh-CN" sz="3600" smtClean="0">
                <a:latin typeface="Calibri"/>
                <a:ea typeface="方正楷体_GBK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zǐ</a:t>
              </a:r>
              <a:r>
                <a:rPr lang="en-US" altLang="zh-CN" sz="3600" smtClean="0">
                  <a:latin typeface="Calibri"/>
                  <a:ea typeface="方正楷体_GBK"/>
                  <a:cs typeface="Times New Roman"/>
                </a:rPr>
                <a:t> 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zì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 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pánɡ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	</a:t>
              </a:r>
              <a:r>
                <a:rPr lang="en-US" altLang="zh-CN" sz="3600" smtClean="0">
                  <a:latin typeface="Calibri"/>
                  <a:ea typeface="方正楷体_GBK"/>
                  <a:cs typeface="Times New Roman"/>
                </a:rPr>
                <a:t>               </a:t>
              </a:r>
              <a:r>
                <a:rPr lang="zh-CN" altLang="zh-CN" sz="3600" smtClean="0">
                  <a:latin typeface="Calibri"/>
                  <a:ea typeface="方正楷体_GBK"/>
                  <a:cs typeface="Times New Roman"/>
                </a:rPr>
                <a:t>睛</a:t>
              </a:r>
              <a:endParaRPr lang="zh-CN" altLang="zh-CN" sz="3600">
                <a:effectLst/>
                <a:latin typeface="Calibri"/>
                <a:ea typeface="方正楷体_GBK"/>
                <a:cs typeface="Times New Roman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210000" y="1719357"/>
              <a:ext cx="3968717" cy="25853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hénɡ</a:t>
              </a:r>
              <a:r>
                <a:rPr lang="en-US" altLang="zh-CN" sz="3600" smtClean="0">
                  <a:latin typeface="Calibri"/>
                  <a:ea typeface="方正楷体_GBK"/>
                  <a:cs typeface="Times New Roman"/>
                </a:rPr>
                <a:t>  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xié </a:t>
              </a:r>
              <a:r>
                <a:rPr lang="en-US" altLang="zh-CN" sz="3600" smtClean="0">
                  <a:latin typeface="Calibri"/>
                  <a:ea typeface="方正楷体_GBK"/>
                  <a:cs typeface="Times New Roman"/>
                </a:rPr>
                <a:t> 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ɡōu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　　　</a:t>
              </a:r>
              <a:endParaRPr lang="en-US" altLang="zh-CN" sz="3600" smtClean="0">
                <a:latin typeface="NEU-XT"/>
                <a:ea typeface="方正楷体_GBK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hénɡ</a:t>
              </a:r>
              <a:r>
                <a:rPr lang="en-US" altLang="zh-CN" sz="3600" smtClean="0">
                  <a:latin typeface="Calibri"/>
                  <a:ea typeface="方正楷体_GBK"/>
                  <a:cs typeface="Times New Roman"/>
                </a:rPr>
                <a:t>  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zhé </a:t>
              </a:r>
              <a:r>
                <a:rPr lang="en-US" altLang="zh-CN" sz="3600" smtClean="0">
                  <a:latin typeface="Calibri"/>
                  <a:ea typeface="方正楷体_GBK"/>
                  <a:cs typeface="Times New Roman"/>
                </a:rPr>
                <a:t> </a:t>
              </a:r>
              <a:r>
                <a:rPr lang="en-US" altLang="zh-CN" sz="3600">
                  <a:latin typeface="NEU-XT"/>
                  <a:ea typeface="方正楷体_GBK"/>
                  <a:cs typeface="Times New Roman"/>
                </a:rPr>
                <a:t>tí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	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endParaRPr lang="en-US" altLang="zh-CN" sz="3600" smtClean="0">
                <a:latin typeface="NEU-XT"/>
                <a:ea typeface="方正楷体_GBK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hénɡ</a:t>
              </a:r>
              <a:r>
                <a:rPr lang="en-US" altLang="zh-CN" sz="3600" smtClean="0">
                  <a:latin typeface="Calibri"/>
                  <a:ea typeface="方正楷体_GBK"/>
                  <a:cs typeface="Times New Roman"/>
                </a:rPr>
                <a:t>  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zhé</a:t>
              </a:r>
              <a:r>
                <a:rPr lang="en-US" altLang="zh-CN" sz="3600" smtClean="0">
                  <a:latin typeface="Calibri"/>
                  <a:ea typeface="方正楷体_GBK"/>
                  <a:cs typeface="Times New Roman"/>
                </a:rPr>
                <a:t>  </a:t>
              </a:r>
              <a:r>
                <a:rPr lang="en-US" altLang="zh-CN" sz="3600" smtClean="0">
                  <a:latin typeface="NEU-XT"/>
                  <a:ea typeface="方正楷体_GBK"/>
                  <a:cs typeface="Times New Roman"/>
                </a:rPr>
                <a:t>ɡōu</a:t>
              </a:r>
              <a:r>
                <a:rPr lang="en-US" altLang="zh-CN" sz="3600">
                  <a:latin typeface="Calibri"/>
                  <a:ea typeface="方正楷体_GBK"/>
                  <a:cs typeface="Times New Roman"/>
                </a:rPr>
                <a:t>	</a:t>
              </a:r>
              <a:endParaRPr lang="zh-CN" altLang="zh-CN" sz="3600">
                <a:effectLst/>
                <a:latin typeface="Calibri"/>
                <a:ea typeface="方正楷体_GBK"/>
                <a:cs typeface="Times New Roman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5891456" y="1961147"/>
              <a:ext cx="0" cy="2225842"/>
            </a:xfrm>
            <a:prstGeom prst="line">
              <a:avLst/>
            </a:prstGeom>
            <a:ln w="12700">
              <a:solidFill>
                <a:schemeClr val="tx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" name="image20.jpeg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10935385" y="2107292"/>
              <a:ext cx="212600" cy="319841"/>
            </a:xfrm>
            <a:prstGeom prst="rect">
              <a:avLst/>
            </a:prstGeom>
          </p:spPr>
        </p:pic>
        <p:pic>
          <p:nvPicPr>
            <p:cNvPr id="11" name="image21.jpeg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10962262" y="2852098"/>
              <a:ext cx="266220" cy="319840"/>
            </a:xfrm>
            <a:prstGeom prst="rect">
              <a:avLst/>
            </a:prstGeom>
          </p:spPr>
        </p:pic>
        <p:pic>
          <p:nvPicPr>
            <p:cNvPr id="12" name="image22.jpeg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10855492" y="3657581"/>
              <a:ext cx="479760" cy="372520"/>
            </a:xfrm>
            <a:prstGeom prst="rect">
              <a:avLst/>
            </a:prstGeom>
          </p:spPr>
        </p:pic>
      </p:grp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889791" y="2316788"/>
            <a:ext cx="1958935" cy="152705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3154486" y="2267212"/>
            <a:ext cx="1694240" cy="84848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2516812" y="3115701"/>
            <a:ext cx="2331914" cy="81680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9122149" y="2257538"/>
            <a:ext cx="1733343" cy="158630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8809328" y="3037747"/>
            <a:ext cx="2152934" cy="1779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9264317" y="2316788"/>
            <a:ext cx="1591175" cy="154708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12" name="矩形 11"/>
          <p:cNvSpPr/>
          <p:nvPr/>
        </p:nvSpPr>
        <p:spPr>
          <a:xfrm>
            <a:off x="505459" y="861094"/>
            <a:ext cx="1100645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四、选字填空</a:t>
            </a:r>
            <a:r>
              <a:rPr lang="en-US" altLang="zh-CN" sz="3600" dirty="0">
                <a:solidFill>
                  <a:srgbClr val="000000"/>
                </a:solidFill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再读一读</a:t>
            </a:r>
            <a:r>
              <a:rPr lang="en-US" altLang="zh-CN" sz="3600" dirty="0">
                <a:solidFill>
                  <a:srgbClr val="000000"/>
                </a:solidFill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记一记。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清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情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青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晴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请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睛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绿水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山　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雨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过天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二楚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目不转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不自禁　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不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自来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74796" y="2139351"/>
            <a:ext cx="7984532" cy="888521"/>
          </a:xfrm>
          <a:prstGeom prst="rect">
            <a:avLst/>
          </a:prstGeom>
          <a:noFill/>
          <a:ln w="19050" cap="flat" cmpd="sng" algn="ctr">
            <a:solidFill>
              <a:sysClr val="windowText" lastClr="000000">
                <a:lumMod val="95000"/>
                <a:lumOff val="5000"/>
              </a:sysClr>
            </a:solidFill>
            <a:prstDash val="sysDot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08306" y="344100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青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417158" y="450046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919483" y="342900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543896" y="450046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536162" y="342794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536162" y="450046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请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69275"/>
            <a:ext cx="10732035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Calibri"/>
                <a:ea typeface="方正黑体_GBK"/>
                <a:cs typeface="Times New Roman"/>
              </a:rPr>
              <a:t>五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、用</a:t>
            </a:r>
            <a:r>
              <a:rPr lang="en-US" altLang="zh-CN" sz="3600" dirty="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爱护</a:t>
            </a:r>
            <a:r>
              <a:rPr lang="en-US" altLang="zh-CN" sz="3600" dirty="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写一句话。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                                             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5459" y="1810355"/>
            <a:ext cx="63241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我们要爱护花草树木。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49097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204</Words>
  <Application>Microsoft Office PowerPoint</Application>
  <PresentationFormat>宽屏</PresentationFormat>
  <Paragraphs>60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Calibri</vt:lpstr>
      <vt:lpstr>方正黑体_GBK</vt:lpstr>
      <vt:lpstr>NEU-BZ</vt:lpstr>
      <vt:lpstr>方正大标宋简体</vt:lpstr>
      <vt:lpstr>Arial</vt:lpstr>
      <vt:lpstr>方正小标宋_GBK</vt:lpstr>
      <vt:lpstr>Times New Roman</vt:lpstr>
      <vt:lpstr>汉仪雅酷黑 95W</vt:lpstr>
      <vt:lpstr>方正仿宋_GBK</vt:lpstr>
      <vt:lpstr>楷体</vt:lpstr>
      <vt:lpstr>微软雅黑</vt:lpstr>
      <vt:lpstr>方正大标宋_GBK</vt:lpstr>
      <vt:lpstr>Wingdings</vt:lpstr>
      <vt:lpstr>方正隶变_GBK</vt:lpstr>
      <vt:lpstr>等线</vt:lpstr>
      <vt:lpstr>方正楷体_GBK</vt:lpstr>
      <vt:lpstr>NEU-XT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239</cp:revision>
  <dcterms:created xsi:type="dcterms:W3CDTF">2019-06-19T02:08:00Z</dcterms:created>
  <dcterms:modified xsi:type="dcterms:W3CDTF">2026-02-27T06:19:50Z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