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0" r:id="rId4"/>
    <p:sldId id="505" r:id="rId5"/>
    <p:sldId id="511" r:id="rId6"/>
    <p:sldId id="506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华文宋体" panose="02010600030101010101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仿宋_GBK" panose="03000509000000000000" pitchFamily="65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方正小标宋_GBK" panose="03000509000000000000" pitchFamily="65" charset="-122"/>
      <p:regular r:id="rId21"/>
    </p:embeddedFont>
    <p:embeddedFont>
      <p:font typeface="方正大标宋简体" panose="02010600030101010101" charset="-122"/>
      <p:regular r:id="rId22"/>
    </p:embeddedFont>
    <p:embeddedFont>
      <p:font typeface="方正黑体_GBK" panose="03000509000000000000" pitchFamily="65" charset="-122"/>
      <p:regular r:id="rId23"/>
    </p:embeddedFont>
    <p:embeddedFont>
      <p:font typeface="NEU-XT" panose="02020503000000020003" pitchFamily="18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方正楷体_GBK" panose="03000509000000000000" pitchFamily="65" charset="-122"/>
      <p:regular r:id="rId27"/>
    </p:embeddedFont>
    <p:embeddedFont>
      <p:font typeface="方正隶变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43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古诗二首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358FCE2-C192-4D26-8CBC-26BB72F50260}"/>
              </a:ext>
            </a:extLst>
          </p:cNvPr>
          <p:cNvSpPr/>
          <p:nvPr/>
        </p:nvSpPr>
        <p:spPr>
          <a:xfrm>
            <a:off x="434565" y="841079"/>
            <a:ext cx="11006455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给加点字选择正确的读音。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古诗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sī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shī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浮萍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píng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pín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泉眼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quán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qüán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光照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zhào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zào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露水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lòu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lù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      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桌角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jiǎo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jǎo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125263C-C3F3-45AD-91E8-8D84D96550ED}"/>
              </a:ext>
            </a:extLst>
          </p:cNvPr>
          <p:cNvSpPr txBox="1"/>
          <p:nvPr/>
        </p:nvSpPr>
        <p:spPr>
          <a:xfrm>
            <a:off x="847845" y="253501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8EC176E-7995-461E-9731-F0310DA9C204}"/>
              </a:ext>
            </a:extLst>
          </p:cNvPr>
          <p:cNvSpPr txBox="1"/>
          <p:nvPr/>
        </p:nvSpPr>
        <p:spPr>
          <a:xfrm>
            <a:off x="6234656" y="256217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377836C-285F-4077-B926-4A3CFF1CEAFA}"/>
              </a:ext>
            </a:extLst>
          </p:cNvPr>
          <p:cNvSpPr txBox="1"/>
          <p:nvPr/>
        </p:nvSpPr>
        <p:spPr>
          <a:xfrm>
            <a:off x="398353" y="367121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5600059-6E7D-4C2E-A923-AE44562FCF4E}"/>
              </a:ext>
            </a:extLst>
          </p:cNvPr>
          <p:cNvSpPr txBox="1"/>
          <p:nvPr/>
        </p:nvSpPr>
        <p:spPr>
          <a:xfrm>
            <a:off x="6180335" y="363500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99A57F7-8514-402F-AB98-0184EFA451D2}"/>
              </a:ext>
            </a:extLst>
          </p:cNvPr>
          <p:cNvSpPr txBox="1"/>
          <p:nvPr/>
        </p:nvSpPr>
        <p:spPr>
          <a:xfrm>
            <a:off x="425512" y="47555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0F7A2D3-74DC-4CF8-812F-AC140D358947}"/>
              </a:ext>
            </a:extLst>
          </p:cNvPr>
          <p:cNvSpPr txBox="1"/>
          <p:nvPr/>
        </p:nvSpPr>
        <p:spPr>
          <a:xfrm>
            <a:off x="6207494" y="475624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5ADAE25-468B-476F-96BA-580616B4A38A}"/>
              </a:ext>
            </a:extLst>
          </p:cNvPr>
          <p:cNvSpPr txBox="1"/>
          <p:nvPr/>
        </p:nvSpPr>
        <p:spPr>
          <a:xfrm>
            <a:off x="2569965" y="235156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6315BF7-F7DE-4600-AF1E-232B5C788E63}"/>
              </a:ext>
            </a:extLst>
          </p:cNvPr>
          <p:cNvSpPr txBox="1"/>
          <p:nvPr/>
        </p:nvSpPr>
        <p:spPr>
          <a:xfrm>
            <a:off x="7307409" y="237872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AFB96A3-862C-4292-91AD-603C47CCE0D7}"/>
              </a:ext>
            </a:extLst>
          </p:cNvPr>
          <p:cNvSpPr txBox="1"/>
          <p:nvPr/>
        </p:nvSpPr>
        <p:spPr>
          <a:xfrm>
            <a:off x="2129125" y="345003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09FD437-177B-476B-8743-2F6B563E9035}"/>
              </a:ext>
            </a:extLst>
          </p:cNvPr>
          <p:cNvSpPr txBox="1"/>
          <p:nvPr/>
        </p:nvSpPr>
        <p:spPr>
          <a:xfrm>
            <a:off x="7390074" y="34892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AAF122F-223B-49E6-8BA3-05478191186F}"/>
              </a:ext>
            </a:extLst>
          </p:cNvPr>
          <p:cNvSpPr txBox="1"/>
          <p:nvPr/>
        </p:nvSpPr>
        <p:spPr>
          <a:xfrm>
            <a:off x="2569965" y="458261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6A8363C-93DF-41E1-8940-BB9CB03AC4EB}"/>
              </a:ext>
            </a:extLst>
          </p:cNvPr>
          <p:cNvSpPr txBox="1"/>
          <p:nvPr/>
        </p:nvSpPr>
        <p:spPr>
          <a:xfrm>
            <a:off x="7145631" y="455612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5" name="矩形 14"/>
          <p:cNvSpPr/>
          <p:nvPr/>
        </p:nvSpPr>
        <p:spPr>
          <a:xfrm>
            <a:off x="586595" y="841080"/>
            <a:ext cx="1057598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二、一字二词。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泉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早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)(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浮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角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)(            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96213" y="237259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泉水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64628" y="237258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山泉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21896" y="237258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早上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38240" y="237258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早读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60027" y="345487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浮萍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70022" y="345487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飘浮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61511" y="34548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171506" y="346382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角落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855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45B07D4-66D4-446C-8541-93C7A63A4584}"/>
              </a:ext>
            </a:extLst>
          </p:cNvPr>
          <p:cNvSpPr/>
          <p:nvPr/>
        </p:nvSpPr>
        <p:spPr>
          <a:xfrm>
            <a:off x="505460" y="821089"/>
            <a:ext cx="10603142" cy="249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三、写反义词。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首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爱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有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细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早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白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古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2C795D9-608B-4BC4-BB6C-AE30439DD20F}"/>
              </a:ext>
            </a:extLst>
          </p:cNvPr>
          <p:cNvSpPr/>
          <p:nvPr/>
        </p:nvSpPr>
        <p:spPr>
          <a:xfrm>
            <a:off x="1819871" y="18590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04F25B1-2182-41B6-A9EC-56D9BDD97ECF}"/>
              </a:ext>
            </a:extLst>
          </p:cNvPr>
          <p:cNvSpPr/>
          <p:nvPr/>
        </p:nvSpPr>
        <p:spPr>
          <a:xfrm>
            <a:off x="1835164" y="26824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B1912E1-3A6A-47BE-BF1A-7421D16159FB}"/>
              </a:ext>
            </a:extLst>
          </p:cNvPr>
          <p:cNvSpPr/>
          <p:nvPr/>
        </p:nvSpPr>
        <p:spPr>
          <a:xfrm>
            <a:off x="4487242" y="18590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744956E-A5EE-4764-BE03-209C2CD70BA8}"/>
              </a:ext>
            </a:extLst>
          </p:cNvPr>
          <p:cNvSpPr/>
          <p:nvPr/>
        </p:nvSpPr>
        <p:spPr>
          <a:xfrm>
            <a:off x="4487242" y="26924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07B0EA3-595A-46BD-AB7E-3141070CDA75}"/>
              </a:ext>
            </a:extLst>
          </p:cNvPr>
          <p:cNvSpPr/>
          <p:nvPr/>
        </p:nvSpPr>
        <p:spPr>
          <a:xfrm>
            <a:off x="7100882" y="18590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90DEEFE-0765-4CFE-9444-F6C609BCA100}"/>
              </a:ext>
            </a:extLst>
          </p:cNvPr>
          <p:cNvSpPr/>
          <p:nvPr/>
        </p:nvSpPr>
        <p:spPr>
          <a:xfrm>
            <a:off x="7100881" y="26724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441F3E4-402F-4F14-9A3E-8E0E2D9B086A}"/>
              </a:ext>
            </a:extLst>
          </p:cNvPr>
          <p:cNvSpPr/>
          <p:nvPr/>
        </p:nvSpPr>
        <p:spPr>
          <a:xfrm>
            <a:off x="9780117" y="18504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39E56E5-198B-499E-B23C-E9C268FC3D39}"/>
              </a:ext>
            </a:extLst>
          </p:cNvPr>
          <p:cNvSpPr/>
          <p:nvPr/>
        </p:nvSpPr>
        <p:spPr>
          <a:xfrm>
            <a:off x="9819733" y="26568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45B07D4-66D4-446C-8541-93C7A63A4584}"/>
              </a:ext>
            </a:extLst>
          </p:cNvPr>
          <p:cNvSpPr/>
          <p:nvPr/>
        </p:nvSpPr>
        <p:spPr>
          <a:xfrm>
            <a:off x="505459" y="821089"/>
            <a:ext cx="11078115" cy="3330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四、同音字组词。</a:t>
            </a: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8A6B92E-C95A-44C2-990B-87A1048F9A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799" y="1702173"/>
            <a:ext cx="11149776" cy="245108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B95AE6B-6F26-44CD-807A-4E5B2FC2FF40}"/>
              </a:ext>
            </a:extLst>
          </p:cNvPr>
          <p:cNvSpPr/>
          <p:nvPr/>
        </p:nvSpPr>
        <p:spPr>
          <a:xfrm>
            <a:off x="883161" y="2604550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首</a:t>
            </a:r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67D3027-BA08-47DB-ABC4-4DBB434DDA84}"/>
              </a:ext>
            </a:extLst>
          </p:cNvPr>
          <p:cNvSpPr/>
          <p:nvPr/>
        </p:nvSpPr>
        <p:spPr>
          <a:xfrm>
            <a:off x="883161" y="348563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手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AA8BE03-CE8B-4B35-AAD7-5B37F77C7A92}"/>
              </a:ext>
            </a:extLst>
          </p:cNvPr>
          <p:cNvSpPr/>
          <p:nvPr/>
        </p:nvSpPr>
        <p:spPr>
          <a:xfrm>
            <a:off x="3164635" y="2604550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尖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078D7F9-3DFC-4257-B43B-51A61F0B6260}"/>
              </a:ext>
            </a:extLst>
          </p:cNvPr>
          <p:cNvSpPr/>
          <p:nvPr/>
        </p:nvSpPr>
        <p:spPr>
          <a:xfrm>
            <a:off x="3662576" y="346564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间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94F8EC-F6E3-4FD1-9586-C3DD9BB9DD73}"/>
              </a:ext>
            </a:extLst>
          </p:cNvPr>
          <p:cNvSpPr/>
          <p:nvPr/>
        </p:nvSpPr>
        <p:spPr>
          <a:xfrm>
            <a:off x="5414688" y="262473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彩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F235821-B2A0-4C71-AE99-EFF7D5115292}"/>
              </a:ext>
            </a:extLst>
          </p:cNvPr>
          <p:cNvSpPr/>
          <p:nvPr/>
        </p:nvSpPr>
        <p:spPr>
          <a:xfrm>
            <a:off x="5424459" y="345600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采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57FA85C-AFD2-4510-8F48-FBC86BA47353}"/>
              </a:ext>
            </a:extLst>
          </p:cNvPr>
          <p:cNvSpPr/>
          <p:nvPr/>
        </p:nvSpPr>
        <p:spPr>
          <a:xfrm>
            <a:off x="8184217" y="258938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池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EC5D15F-8B23-4A68-89CF-FD687727F2C1}"/>
              </a:ext>
            </a:extLst>
          </p:cNvPr>
          <p:cNvSpPr/>
          <p:nvPr/>
        </p:nvSpPr>
        <p:spPr>
          <a:xfrm>
            <a:off x="7664209" y="3468581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迟</a:t>
            </a:r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F0ADDB8-BA4C-4298-8E53-4E9A1107C014}"/>
              </a:ext>
            </a:extLst>
          </p:cNvPr>
          <p:cNvSpPr/>
          <p:nvPr/>
        </p:nvSpPr>
        <p:spPr>
          <a:xfrm>
            <a:off x="9923639" y="260051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荷</a:t>
            </a:r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5581CE1-9E4F-450A-ACAF-6DD89457CBA5}"/>
              </a:ext>
            </a:extLst>
          </p:cNvPr>
          <p:cNvSpPr/>
          <p:nvPr/>
        </p:nvSpPr>
        <p:spPr>
          <a:xfrm>
            <a:off x="9932692" y="349273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河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314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20" name="矩形 19"/>
          <p:cNvSpPr/>
          <p:nvPr/>
        </p:nvSpPr>
        <p:spPr>
          <a:xfrm>
            <a:off x="603849" y="841079"/>
            <a:ext cx="1080889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五、将诗句补充完整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下图与诗句意思相符的是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 smtClean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             )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小荷才露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蜻蜓立上头。</a:t>
            </a:r>
            <a:endParaRPr lang="zh-CN" altLang="en-US" sz="3600" dirty="0"/>
          </a:p>
        </p:txBody>
      </p:sp>
      <p:pic>
        <p:nvPicPr>
          <p:cNvPr id="21" name="image10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504539" y="2852485"/>
            <a:ext cx="5542027" cy="15681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908306" y="23515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00855" y="340947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尖尖角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65873" y="444424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早有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228</Words>
  <Application>Microsoft Office PowerPoint</Application>
  <PresentationFormat>宽屏</PresentationFormat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NEU-BZ</vt:lpstr>
      <vt:lpstr>方正大标宋_GBK</vt:lpstr>
      <vt:lpstr>华文宋体</vt:lpstr>
      <vt:lpstr>Calibri</vt:lpstr>
      <vt:lpstr>方正仿宋_GBK</vt:lpstr>
      <vt:lpstr>楷体</vt:lpstr>
      <vt:lpstr>方正小标宋_GBK</vt:lpstr>
      <vt:lpstr>Arial</vt:lpstr>
      <vt:lpstr>方正大标宋简体</vt:lpstr>
      <vt:lpstr>汉仪雅酷黑 95W</vt:lpstr>
      <vt:lpstr>Times New Roman</vt:lpstr>
      <vt:lpstr>方正黑体_GBK</vt:lpstr>
      <vt:lpstr>NEU-XT</vt:lpstr>
      <vt:lpstr>微软雅黑</vt:lpstr>
      <vt:lpstr>方正楷体_GBK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255</cp:revision>
  <dcterms:created xsi:type="dcterms:W3CDTF">2019-06-19T02:08:00Z</dcterms:created>
  <dcterms:modified xsi:type="dcterms:W3CDTF">2026-03-21T06:57:37Z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