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7" r:id="rId7"/>
    <p:sldId id="498" r:id="rId8"/>
    <p:sldId id="528" r:id="rId9"/>
    <p:sldId id="531" r:id="rId10"/>
    <p:sldId id="427" r:id="rId11"/>
  </p:sldIdLst>
  <p:sldSz cx="12192000" cy="6858000"/>
  <p:notesSz cx="6858000" cy="9144000"/>
  <p:embeddedFontLst>
    <p:embeddedFont>
      <p:font typeface="NEU-XT" pitchFamily="18" charset="-122"/>
      <p:regular r:id="rId12"/>
    </p:embeddedFont>
    <p:embeddedFont>
      <p:font typeface="微软雅黑" pitchFamily="34" charset="-122"/>
      <p:regular r:id="rId13"/>
      <p:bold r:id="rId14"/>
    </p:embeddedFont>
    <p:embeddedFont>
      <p:font typeface="NEU-HZ" pitchFamily="2" charset="-122"/>
      <p:regular r:id="rId15"/>
      <p:italic r:id="rId16"/>
    </p:embeddedFont>
    <p:embeddedFont>
      <p:font typeface="方正仿宋_GBK" pitchFamily="65" charset="-122"/>
      <p:regular r:id="rId17"/>
    </p:embeddedFont>
    <p:embeddedFont>
      <p:font typeface="方正楷体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华文宋体" pitchFamily="2" charset="-122"/>
      <p:regular r:id="rId20"/>
    </p:embeddedFont>
    <p:embeddedFont>
      <p:font typeface="方正小标宋_GBK" pitchFamily="65" charset="-122"/>
      <p:regular r:id="rId21"/>
    </p:embeddedFont>
    <p:embeddedFont>
      <p:font typeface="方正书宋_GBK" pitchFamily="65" charset="-122"/>
      <p:regular r:id="rId22"/>
    </p:embeddedFont>
    <p:embeddedFont>
      <p:font typeface="方正隶变_GBK" charset="-122"/>
      <p:regular r:id="rId23"/>
    </p:embeddedFont>
    <p:embeddedFont>
      <p:font typeface="方正大标宋_GBK" charset="-122"/>
      <p:regular r:id="rId24"/>
    </p:embeddedFont>
    <p:embeddedFont>
      <p:font typeface="方正大标宋简体" charset="-122"/>
      <p:regular r:id="rId25"/>
    </p:embeddedFont>
    <p:embeddedFont>
      <p:font typeface="NEU-BZ" pitchFamily="2" charset="-122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TIF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8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  </a:t>
            </a:r>
            <a:r>
              <a:rPr lang="zh-CN" altLang="en-US" sz="6000" b="1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姓氏歌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2586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4125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530" y="1491035"/>
            <a:ext cx="4467890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79" y="2246717"/>
            <a:ext cx="10356215" cy="1924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289" y="4518882"/>
            <a:ext cx="6325291" cy="2001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59197"/>
              </p:ext>
            </p:extLst>
          </p:nvPr>
        </p:nvGraphicFramePr>
        <p:xfrm>
          <a:off x="853701" y="2933700"/>
          <a:ext cx="2512696" cy="1249680"/>
        </p:xfrm>
        <a:graphic>
          <a:graphicData uri="http://schemas.openxmlformats.org/drawingml/2006/table">
            <a:tbl>
              <a:tblPr firstRow="1" firstCol="1" bandRow="1"/>
              <a:tblGrid>
                <a:gridCol w="1256348"/>
                <a:gridCol w="1256348"/>
              </a:tblGrid>
              <a:tr h="12496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什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54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么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703639"/>
              </p:ext>
            </p:extLst>
          </p:nvPr>
        </p:nvGraphicFramePr>
        <p:xfrm>
          <a:off x="4749163" y="2998306"/>
          <a:ext cx="2466976" cy="1236946"/>
        </p:xfrm>
        <a:graphic>
          <a:graphicData uri="http://schemas.openxmlformats.org/drawingml/2006/table">
            <a:tbl>
              <a:tblPr firstRow="1" firstCol="1" bandRow="1"/>
              <a:tblGrid>
                <a:gridCol w="1233488"/>
                <a:gridCol w="1233488"/>
              </a:tblGrid>
              <a:tr h="123694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古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人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0079"/>
              </p:ext>
            </p:extLst>
          </p:nvPr>
        </p:nvGraphicFramePr>
        <p:xfrm>
          <a:off x="8622572" y="3023092"/>
          <a:ext cx="2383784" cy="1221738"/>
        </p:xfrm>
        <a:graphic>
          <a:graphicData uri="http://schemas.openxmlformats.org/drawingml/2006/table">
            <a:tbl>
              <a:tblPr firstRow="1" firstCol="1" bandRow="1"/>
              <a:tblGrid>
                <a:gridCol w="1191892"/>
                <a:gridCol w="1191892"/>
              </a:tblGrid>
              <a:tr h="122173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胡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子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809855"/>
              </p:ext>
            </p:extLst>
          </p:nvPr>
        </p:nvGraphicFramePr>
        <p:xfrm>
          <a:off x="2144672" y="5359580"/>
          <a:ext cx="2418938" cy="1175444"/>
        </p:xfrm>
        <a:graphic>
          <a:graphicData uri="http://schemas.openxmlformats.org/drawingml/2006/table">
            <a:tbl>
              <a:tblPr firstRow="1" firstCol="1" bandRow="1"/>
              <a:tblGrid>
                <a:gridCol w="1209469"/>
                <a:gridCol w="1209469"/>
              </a:tblGrid>
              <a:tr h="117544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一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双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167676"/>
              </p:ext>
            </p:extLst>
          </p:nvPr>
        </p:nvGraphicFramePr>
        <p:xfrm>
          <a:off x="6008686" y="5342802"/>
          <a:ext cx="2371916" cy="1074776"/>
        </p:xfrm>
        <a:graphic>
          <a:graphicData uri="http://schemas.openxmlformats.org/drawingml/2006/table">
            <a:tbl>
              <a:tblPr firstRow="1" firstCol="1" bandRow="1"/>
              <a:tblGrid>
                <a:gridCol w="1185958"/>
                <a:gridCol w="1185958"/>
              </a:tblGrid>
              <a:tr h="107477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发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言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1" y="867115"/>
            <a:ext cx="1069316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二、下列读音不正确的一项是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en-US" altLang="zh-CN" sz="3600" dirty="0" smtClean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姓氏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shì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en-US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</a:t>
            </a:r>
            <a:r>
              <a:rPr lang="zh-CN" altLang="en-US" sz="3600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张开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zhānɡ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</a:t>
            </a:r>
            <a:endParaRPr lang="en-US" altLang="zh-CN" sz="3600" dirty="0" smtClean="0">
              <a:solidFill>
                <a:srgbClr val="000000"/>
              </a:solidFill>
              <a:latin typeface="NEU-XT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语言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yán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   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孙子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shūn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529003" y="214726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980921" y="215802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546211" y="292843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12387" y="292494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22867" y="102756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2303" y="861094"/>
            <a:ext cx="109280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三、读一读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照样子圈出姓名中的姓。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孙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丽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郑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泽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吴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莲　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周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冬雪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徐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文涛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赵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星宇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诸葛亮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上官文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青　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司马相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如　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欧阳一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鸣　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东方俊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82303" y="1828800"/>
            <a:ext cx="609602" cy="595618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2701247" y="1861985"/>
            <a:ext cx="536903" cy="522392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4043485" y="1836512"/>
            <a:ext cx="553682" cy="538718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5879976" y="1844824"/>
            <a:ext cx="553682" cy="538718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7680176" y="1844824"/>
            <a:ext cx="553682" cy="538718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9480376" y="1844824"/>
            <a:ext cx="553682" cy="538718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767407" y="2569254"/>
            <a:ext cx="977503" cy="678384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2783632" y="2564904"/>
            <a:ext cx="977503" cy="678384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5553492" y="2620134"/>
            <a:ext cx="977503" cy="678384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8256240" y="2564904"/>
            <a:ext cx="977503" cy="678384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706149" y="3445748"/>
            <a:ext cx="977503" cy="678384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3580" y="924535"/>
            <a:ext cx="1076867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四、按要求完成练习。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张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 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孙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 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雪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的部首分别是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、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、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你姓什么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我姓张。什么张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弓长张。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照样子</a:t>
            </a:r>
            <a:r>
              <a:rPr lang="en-US" altLang="zh-CN" sz="3600" dirty="0">
                <a:solidFill>
                  <a:srgbClr val="000000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写一写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你姓什么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我姓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。什么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?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89354" y="185830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76428" y="18374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84421" y="2819795"/>
            <a:ext cx="735450" cy="40810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961598" y="433421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66188" y="433421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97841" y="433420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木子李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0027" y="970755"/>
            <a:ext cx="107122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猜一猜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填一填。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填序号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禁止通行。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天上一张口。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金线无丝。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4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休一半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字一半。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NEU-BZ"/>
                <a:ea typeface="方正楷体_GBK"/>
                <a:cs typeface="Times New Roman"/>
              </a:rPr>
              <a:t>      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7503" y="1763839"/>
            <a:ext cx="73785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吴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赵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李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钱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911061" y="277847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98160" y="27658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11060" y="36374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43648" y="363742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802" y="1648658"/>
            <a:ext cx="1075189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读一读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木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子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李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弓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长张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。二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马冯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羊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女姜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。口天吴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点万方。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文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刀刘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立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早章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。中国人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百家姓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万众一心国运昌。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3246" y="866953"/>
            <a:ext cx="107854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填一填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组成字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再写一写。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solidFill>
                  <a:srgbClr val="000000"/>
                </a:solidFill>
                <a:latin typeface="方正书宋_GBK"/>
                <a:ea typeface="方正楷体_GBK"/>
                <a:cs typeface="Times New Roman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木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+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子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=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李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弓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+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长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=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</a:t>
            </a:r>
            <a:r>
              <a:rPr lang="en-US" altLang="zh-CN" sz="3600" u="sng" dirty="0" smtClean="0">
                <a:solidFill>
                  <a:schemeClr val="bg1"/>
                </a:solidFill>
                <a:latin typeface="NEU-BZ"/>
                <a:ea typeface="方正楷体_GBK"/>
                <a:cs typeface="Times New Roman"/>
              </a:rPr>
              <a:t>,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+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=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冯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+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=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姜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文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+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=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</a:t>
            </a:r>
            <a:r>
              <a:rPr lang="en-US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+</a:t>
            </a:r>
            <a:r>
              <a:rPr lang="zh-CN" altLang="zh-CN" sz="3600" u="sng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=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章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53241" y="18001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5871" y="26142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33473" y="263383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49669" y="26142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71520" y="26142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04771" y="34541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20535" y="344577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54330" y="345416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2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192" y="1122250"/>
            <a:ext cx="107770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木子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李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弓长张。二马冯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羊女姜。口天吴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点万方。</a:t>
            </a: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文刀刘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立早章。中国人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百家姓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万众一心国运昌。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1593900" y="1272465"/>
            <a:ext cx="520126" cy="55633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3584" y="3040685"/>
            <a:ext cx="60708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用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“○”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圈出文段中的姓氏。</a:t>
            </a: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3038204" y="1272464"/>
            <a:ext cx="520126" cy="55633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4917338" y="1272463"/>
            <a:ext cx="520126" cy="55633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6410579" y="1271200"/>
            <a:ext cx="520126" cy="55633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8214212" y="1272465"/>
            <a:ext cx="520126" cy="55633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9715841" y="1272465"/>
            <a:ext cx="520126" cy="55633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1593900" y="2087596"/>
            <a:ext cx="520126" cy="55633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3105316" y="2087596"/>
            <a:ext cx="520126" cy="55633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88417" y="3789619"/>
            <a:ext cx="109023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文段共有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句话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第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FF00FF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句说中国人有百家姓。</a:t>
            </a:r>
          </a:p>
        </p:txBody>
      </p:sp>
      <p:sp>
        <p:nvSpPr>
          <p:cNvPr id="17" name="矩形 16"/>
          <p:cNvSpPr/>
          <p:nvPr/>
        </p:nvSpPr>
        <p:spPr>
          <a:xfrm>
            <a:off x="3350581" y="374820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95081" y="370855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5091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303</Words>
  <Application>Microsoft Office PowerPoint</Application>
  <PresentationFormat>自定义</PresentationFormat>
  <Paragraphs>88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9" baseType="lpstr">
      <vt:lpstr>Arial</vt:lpstr>
      <vt:lpstr>宋体</vt:lpstr>
      <vt:lpstr>NEU-XT</vt:lpstr>
      <vt:lpstr>微软雅黑</vt:lpstr>
      <vt:lpstr>NEU-HZ</vt:lpstr>
      <vt:lpstr>方正仿宋_GBK</vt:lpstr>
      <vt:lpstr>汉仪雅酷黑 95W</vt:lpstr>
      <vt:lpstr>方正楷体_GBK</vt:lpstr>
      <vt:lpstr>Wingdings</vt:lpstr>
      <vt:lpstr>方正黑体_GBK</vt:lpstr>
      <vt:lpstr>华文宋体</vt:lpstr>
      <vt:lpstr>方正小标宋_GBK</vt:lpstr>
      <vt:lpstr>方正书宋_GBK</vt:lpstr>
      <vt:lpstr>方正隶变_GBK</vt:lpstr>
      <vt:lpstr>Times New Roman</vt:lpstr>
      <vt:lpstr>方正大标宋_GBK</vt:lpstr>
      <vt:lpstr>方正大标宋简体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Micorosoft</cp:lastModifiedBy>
  <cp:revision>257</cp:revision>
  <dcterms:created xsi:type="dcterms:W3CDTF">2019-06-19T02:08:00Z</dcterms:created>
  <dcterms:modified xsi:type="dcterms:W3CDTF">2026-02-28T07:22:57Z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