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NEU-XT" panose="02020503000000020003" pitchFamily="18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楷体_GBK" panose="03000509000000000000" pitchFamily="65" charset="-122"/>
      <p:regular r:id="rId19"/>
    </p:embeddedFont>
    <p:embeddedFont>
      <p:font typeface="华文宋体" panose="02010600040101010101" pitchFamily="2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方正大标宋简体" panose="02000000000000000000" pitchFamily="2" charset="-122"/>
      <p:regular r:id="rId23"/>
    </p:embeddedFont>
    <p:embeddedFont>
      <p:font typeface="方正隶变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80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2014/1/20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我多想去看看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118C7AD-9988-440E-AEAD-1620A54417CD}"/>
              </a:ext>
            </a:extLst>
          </p:cNvPr>
          <p:cNvSpPr/>
          <p:nvPr/>
        </p:nvSpPr>
        <p:spPr>
          <a:xfrm>
            <a:off x="505460" y="942199"/>
            <a:ext cx="670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95458A1-F39A-42B2-8A03-1E0F19AF2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22" y="1702173"/>
            <a:ext cx="10692142" cy="1863634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2192C188-5BA0-4CA2-BCE4-D8D11A4DF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146559"/>
              </p:ext>
            </p:extLst>
          </p:nvPr>
        </p:nvGraphicFramePr>
        <p:xfrm>
          <a:off x="700957" y="24054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AC79DF6-7F38-4935-B9CC-6AF02FF5F8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912000"/>
              </p:ext>
            </p:extLst>
          </p:nvPr>
        </p:nvGraphicFramePr>
        <p:xfrm>
          <a:off x="3451194" y="24054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广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告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2AD55AE3-CBB5-40DB-9FD9-D6936E8B3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332920"/>
              </p:ext>
            </p:extLst>
          </p:nvPr>
        </p:nvGraphicFramePr>
        <p:xfrm>
          <a:off x="6228590" y="240549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会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合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C7F6238E-B55A-4B5F-9488-36ACC9015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109401"/>
              </p:ext>
            </p:extLst>
          </p:nvPr>
        </p:nvGraphicFramePr>
        <p:xfrm>
          <a:off x="8987880" y="240202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的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0E5479D-1468-4C67-AF96-2DAC67317523}"/>
              </a:ext>
            </a:extLst>
          </p:cNvPr>
          <p:cNvSpPr/>
          <p:nvPr/>
        </p:nvSpPr>
        <p:spPr>
          <a:xfrm>
            <a:off x="505460" y="861094"/>
            <a:ext cx="1100645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二、选择加点字的正确读音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一座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zhuò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zuò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告诉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su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shù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洁白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jié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jiē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宽大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kuān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kuāng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2E6CEE8-E0D0-482C-9315-0C24F0055657}"/>
              </a:ext>
            </a:extLst>
          </p:cNvPr>
          <p:cNvSpPr txBox="1"/>
          <p:nvPr/>
        </p:nvSpPr>
        <p:spPr>
          <a:xfrm>
            <a:off x="1020824" y="258028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4AA5B1-FCC4-494F-8094-804170499F13}"/>
              </a:ext>
            </a:extLst>
          </p:cNvPr>
          <p:cNvSpPr txBox="1"/>
          <p:nvPr/>
        </p:nvSpPr>
        <p:spPr>
          <a:xfrm>
            <a:off x="5897028" y="258028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7E2A4F-33D8-48FF-A87D-FBCD7E6A076F}"/>
              </a:ext>
            </a:extLst>
          </p:cNvPr>
          <p:cNvSpPr txBox="1"/>
          <p:nvPr/>
        </p:nvSpPr>
        <p:spPr>
          <a:xfrm>
            <a:off x="532619" y="3692940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825820-F8FC-4556-8411-E2990BA50C9D}"/>
              </a:ext>
            </a:extLst>
          </p:cNvPr>
          <p:cNvSpPr txBox="1"/>
          <p:nvPr/>
        </p:nvSpPr>
        <p:spPr>
          <a:xfrm>
            <a:off x="5420690" y="3694357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229988-CBED-4FCE-BF5A-50953E563812}"/>
              </a:ext>
            </a:extLst>
          </p:cNvPr>
          <p:cNvSpPr txBox="1"/>
          <p:nvPr/>
        </p:nvSpPr>
        <p:spPr>
          <a:xfrm>
            <a:off x="3343086" y="23660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89D0CD-FA3B-4B17-8EEF-3AE26F202049}"/>
              </a:ext>
            </a:extLst>
          </p:cNvPr>
          <p:cNvSpPr txBox="1"/>
          <p:nvPr/>
        </p:nvSpPr>
        <p:spPr>
          <a:xfrm>
            <a:off x="6594393" y="23947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7DC9C4-43AD-4729-B26E-FFD833141695}"/>
              </a:ext>
            </a:extLst>
          </p:cNvPr>
          <p:cNvSpPr txBox="1"/>
          <p:nvPr/>
        </p:nvSpPr>
        <p:spPr>
          <a:xfrm>
            <a:off x="1626740" y="347871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FAF674D-C27E-44CB-AE64-68B0F7A38CEE}"/>
              </a:ext>
            </a:extLst>
          </p:cNvPr>
          <p:cNvSpPr txBox="1"/>
          <p:nvPr/>
        </p:nvSpPr>
        <p:spPr>
          <a:xfrm>
            <a:off x="7074589" y="34711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22506A-0CF8-4411-BF32-39461E4A05EE}"/>
              </a:ext>
            </a:extLst>
          </p:cNvPr>
          <p:cNvSpPr/>
          <p:nvPr/>
        </p:nvSpPr>
        <p:spPr>
          <a:xfrm>
            <a:off x="505459" y="861094"/>
            <a:ext cx="9652529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三、选择恰当的词语填空。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①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新疆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升旗仪式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雪莲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北京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在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的天安门广场可以看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的天山上有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D444ED-C404-4C07-AEBE-9E2E8E2DA76B}"/>
              </a:ext>
            </a:extLst>
          </p:cNvPr>
          <p:cNvSpPr/>
          <p:nvPr/>
        </p:nvSpPr>
        <p:spPr>
          <a:xfrm>
            <a:off x="2522640" y="3549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F5A7BE2-8B83-4362-91A4-5E2A908F8868}"/>
              </a:ext>
            </a:extLst>
          </p:cNvPr>
          <p:cNvSpPr/>
          <p:nvPr/>
        </p:nvSpPr>
        <p:spPr>
          <a:xfrm>
            <a:off x="8376700" y="35021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F6BFE5-5A52-4306-AFE1-90FBF5D1CBD0}"/>
              </a:ext>
            </a:extLst>
          </p:cNvPr>
          <p:cNvSpPr/>
          <p:nvPr/>
        </p:nvSpPr>
        <p:spPr>
          <a:xfrm>
            <a:off x="1200699" y="45915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221745-7C26-4439-8BEA-22E3D8EAC4CD}"/>
              </a:ext>
            </a:extLst>
          </p:cNvPr>
          <p:cNvSpPr/>
          <p:nvPr/>
        </p:nvSpPr>
        <p:spPr>
          <a:xfrm>
            <a:off x="5679343" y="46005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7443249-969D-4794-B86E-4BDA36AD19A3}"/>
              </a:ext>
            </a:extLst>
          </p:cNvPr>
          <p:cNvSpPr/>
          <p:nvPr/>
        </p:nvSpPr>
        <p:spPr>
          <a:xfrm>
            <a:off x="505460" y="861094"/>
            <a:ext cx="1070273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四、按要求给下面的字分类。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京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前鼻音的字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solidFill>
                  <a:srgbClr val="FF00FF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u="sng" dirty="0">
              <a:solidFill>
                <a:srgbClr val="FF00FF"/>
              </a:solidFill>
              <a:latin typeface="NEU-XT" panose="02020503000000020003" pitchFamily="18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后鼻音的字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06324E7-B530-49A1-BAFE-4E778D918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291" y="2018923"/>
            <a:ext cx="4514145" cy="205054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54E0A55-6057-44A6-963F-6C15E441F26A}"/>
              </a:ext>
            </a:extLst>
          </p:cNvPr>
          <p:cNvSpPr/>
          <p:nvPr/>
        </p:nvSpPr>
        <p:spPr>
          <a:xfrm>
            <a:off x="3944097" y="464433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②④⑤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CBE9B1B-C504-43DB-B9B7-67F378DCEDFD}"/>
              </a:ext>
            </a:extLst>
          </p:cNvPr>
          <p:cNvSpPr/>
          <p:nvPr/>
        </p:nvSpPr>
        <p:spPr>
          <a:xfrm>
            <a:off x="3509531" y="567313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①③⑥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D4DAE26-2A0A-4865-9095-406F32421C93}"/>
              </a:ext>
            </a:extLst>
          </p:cNvPr>
          <p:cNvCxnSpPr>
            <a:cxnSpLocks/>
          </p:cNvCxnSpPr>
          <p:nvPr/>
        </p:nvCxnSpPr>
        <p:spPr>
          <a:xfrm flipH="1">
            <a:off x="3618173" y="5191404"/>
            <a:ext cx="24778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2A3C289-1545-443E-9A0B-413BC5F418ED}"/>
              </a:ext>
            </a:extLst>
          </p:cNvPr>
          <p:cNvSpPr/>
          <p:nvPr/>
        </p:nvSpPr>
        <p:spPr>
          <a:xfrm>
            <a:off x="389299" y="861094"/>
            <a:ext cx="1112261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一字多词。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北京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东北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广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)(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告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F9E2C9-B721-4F01-8D52-6C763C9841A8}"/>
              </a:ext>
            </a:extLst>
          </p:cNvPr>
          <p:cNvSpPr/>
          <p:nvPr/>
        </p:nvSpPr>
        <p:spPr>
          <a:xfrm>
            <a:off x="7310218" y="23072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4D0F20-B5DB-4D28-B665-2377EF08B978}"/>
              </a:ext>
            </a:extLst>
          </p:cNvPr>
          <p:cNvSpPr/>
          <p:nvPr/>
        </p:nvSpPr>
        <p:spPr>
          <a:xfrm>
            <a:off x="9217709" y="23072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FBFE1B8-D5BD-44D5-A97D-A6C0BFCF1C14}"/>
              </a:ext>
            </a:extLst>
          </p:cNvPr>
          <p:cNvSpPr/>
          <p:nvPr/>
        </p:nvSpPr>
        <p:spPr>
          <a:xfrm>
            <a:off x="1428858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我的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678A75A-EF0B-43C1-8038-FB0AF7B6E5AE}"/>
              </a:ext>
            </a:extLst>
          </p:cNvPr>
          <p:cNvSpPr/>
          <p:nvPr/>
        </p:nvSpPr>
        <p:spPr>
          <a:xfrm>
            <a:off x="3576413" y="3492583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对的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A520399-CD37-4D0A-B711-4AF10DDC3FAB}"/>
              </a:ext>
            </a:extLst>
          </p:cNvPr>
          <p:cNvSpPr/>
          <p:nvPr/>
        </p:nvSpPr>
        <p:spPr>
          <a:xfrm>
            <a:off x="7310218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告知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FC3176-47C1-4880-91AD-AEEFC910A07F}"/>
              </a:ext>
            </a:extLst>
          </p:cNvPr>
          <p:cNvSpPr/>
          <p:nvPr/>
        </p:nvSpPr>
        <p:spPr>
          <a:xfrm>
            <a:off x="9217709" y="34289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告诉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D11B704-558B-4D7F-86BF-B4D98D05772F}"/>
              </a:ext>
            </a:extLst>
          </p:cNvPr>
          <p:cNvSpPr/>
          <p:nvPr/>
        </p:nvSpPr>
        <p:spPr>
          <a:xfrm>
            <a:off x="505460" y="861094"/>
            <a:ext cx="863854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六、补充句子。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我多想</a:t>
            </a:r>
            <a:r>
              <a:rPr lang="zh-CN" altLang="en-US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妈妈告诉我</a:t>
            </a:r>
            <a:r>
              <a:rPr lang="zh-CN" altLang="en-US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03AB09-904E-4A28-B083-BA9CBC7500C0}"/>
              </a:ext>
            </a:extLst>
          </p:cNvPr>
          <p:cNvSpPr/>
          <p:nvPr/>
        </p:nvSpPr>
        <p:spPr>
          <a:xfrm>
            <a:off x="2871353" y="227291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去公园玩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E4A362-8AD5-4052-91A5-89F68707D818}"/>
              </a:ext>
            </a:extLst>
          </p:cNvPr>
          <p:cNvSpPr/>
          <p:nvPr/>
        </p:nvSpPr>
        <p:spPr>
          <a:xfrm>
            <a:off x="3876288" y="330929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一个好消息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263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NEU-HZ</vt:lpstr>
      <vt:lpstr>Wingdings</vt:lpstr>
      <vt:lpstr>方正仿宋_GBK</vt:lpstr>
      <vt:lpstr>方正大标宋简体</vt:lpstr>
      <vt:lpstr>方正大标宋_GBK</vt:lpstr>
      <vt:lpstr>方正黑体_GBK</vt:lpstr>
      <vt:lpstr>微软雅黑</vt:lpstr>
      <vt:lpstr>方正楷体_GBK</vt:lpstr>
      <vt:lpstr>华文宋体</vt:lpstr>
      <vt:lpstr>方正小标宋_GBK</vt:lpstr>
      <vt:lpstr>NEU-XT</vt:lpstr>
      <vt:lpstr>楷体</vt:lpstr>
      <vt:lpstr>Arial</vt:lpstr>
      <vt:lpstr>NEU-BZ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243</cp:revision>
  <dcterms:created xsi:type="dcterms:W3CDTF">2019-06-19T02:08:00Z</dcterms:created>
  <dcterms:modified xsi:type="dcterms:W3CDTF">2014-01-20T07:30:21Z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