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方正大标宋简体" charset="-122"/>
      <p:regular r:id="rId9"/>
    </p:embeddedFont>
    <p:embeddedFont>
      <p:font typeface="方正楷体_GBK" pitchFamily="65" charset="-122"/>
      <p:regular r:id="rId10"/>
    </p:embeddedFont>
    <p:embeddedFont>
      <p:font typeface="方正小标宋_GBK" pitchFamily="65" charset="-122"/>
      <p:regular r:id="rId11"/>
    </p:embeddedFont>
    <p:embeddedFont>
      <p:font typeface="NEU-XT" pitchFamily="18" charset="-122"/>
      <p:regular r:id="rId12"/>
    </p:embeddedFont>
    <p:embeddedFont>
      <p:font typeface="Cambria Math" pitchFamily="18" charset="0"/>
      <p:regular r:id="rId13"/>
    </p:embeddedFont>
    <p:embeddedFont>
      <p:font typeface="NEU-BZ" pitchFamily="2" charset="-122"/>
      <p:regular r:id="rId14"/>
      <p:bold r:id="rId15"/>
      <p:italic r:id="rId16"/>
      <p:boldItalic r:id="rId17"/>
    </p:embeddedFont>
    <p:embeddedFont>
      <p:font typeface="Calibri" pitchFamily="34" charset="0"/>
      <p:regular r:id="rId18"/>
      <p:bold r:id="rId19"/>
      <p:italic r:id="rId20"/>
      <p:boldItalic r:id="rId21"/>
    </p:embeddedFont>
    <p:embeddedFont>
      <p:font typeface="NEU-HZ" pitchFamily="2" charset="-122"/>
      <p:regular r:id="rId22"/>
    </p:embeddedFont>
    <p:embeddedFont>
      <p:font typeface="方正黑体_GBK" pitchFamily="65" charset="-122"/>
      <p:regular r:id="rId23"/>
    </p:embeddedFont>
    <p:embeddedFont>
      <p:font typeface="微软雅黑" pitchFamily="34" charset="-122"/>
      <p:regular r:id="rId24"/>
      <p:bold r:id="rId25"/>
    </p:embeddedFont>
    <p:embeddedFont>
      <p:font typeface="方正仿宋_GBK" pitchFamily="65" charset="-122"/>
      <p:regular r:id="rId26"/>
    </p:embeddedFont>
    <p:embeddedFont>
      <p:font typeface="方正隶变_GBK" pitchFamily="65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4" d="100"/>
          <a:sy n="84" d="100"/>
        </p:scale>
        <p:origin x="-605" y="-6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commentAuthors" Target="commentAuthor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2025/1/22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2025/1/22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2025/1/22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microsoft.com/office/2007/relationships/hdphoto" Target="../media/hdphoto1.wdp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3.png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zh-CN" altLang="zh-CN" sz="6000">
                <a:latin typeface="Calibri"/>
                <a:ea typeface="方正小标宋_GBK"/>
                <a:cs typeface="Times New Roman"/>
              </a:rPr>
              <a:t>小青蛙 </a:t>
            </a:r>
            <a:r>
              <a:rPr lang="en-US" altLang="zh-CN" sz="6000">
                <a:latin typeface="方正小标宋_GBK"/>
                <a:ea typeface="方正楷体_GBK"/>
                <a:cs typeface="Times New Roman"/>
              </a:rPr>
              <a:t>(</a:t>
            </a:r>
            <a:r>
              <a:rPr lang="zh-CN" altLang="zh-CN" sz="6000">
                <a:latin typeface="Calibri"/>
                <a:ea typeface="方正小标宋_GBK"/>
                <a:cs typeface="Times New Roman"/>
              </a:rPr>
              <a:t>一</a:t>
            </a:r>
            <a:r>
              <a:rPr lang="en-US" altLang="zh-CN" sz="6000">
                <a:latin typeface="方正小标宋_GBK"/>
                <a:ea typeface="方正楷体_GBK"/>
                <a:cs typeface="Times New Roman"/>
              </a:rPr>
              <a:t>)</a:t>
            </a:r>
            <a:endParaRPr lang="zh-CN" altLang="zh-CN" sz="6000">
              <a:effectLst/>
              <a:latin typeface="Calibri"/>
              <a:ea typeface="方正楷体_GBK"/>
              <a:cs typeface="Times New Roman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98604"/>
            <a:ext cx="913183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一、连一连。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XT"/>
                <a:ea typeface="方正楷体_GBK"/>
                <a:cs typeface="Times New Roman"/>
              </a:rPr>
              <a:t>xiǎo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hé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眼睛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yǎn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jinɡ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保护</a:t>
            </a:r>
            <a:endParaRPr lang="en-US" altLang="zh-CN" sz="36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bǎo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600" smtClean="0">
                <a:latin typeface="NEU-XT"/>
                <a:ea typeface="方正楷体_GBK"/>
                <a:cs typeface="Times New Roman"/>
              </a:rPr>
              <a:t>hù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           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小河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23547" y="1693497"/>
            <a:ext cx="575911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shì</a:t>
            </a:r>
            <a:r>
              <a:rPr lang="en-US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qinɡ</a:t>
            </a:r>
            <a:r>
              <a:rPr lang="zh-CN" altLang="zh-CN" sz="360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　</a:t>
            </a:r>
            <a:r>
              <a:rPr lang="zh-CN" altLang="zh-CN" sz="360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     </a:t>
            </a:r>
            <a:r>
              <a:rPr lang="zh-CN" altLang="zh-CN" sz="3600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吃</a:t>
            </a:r>
            <a:r>
              <a:rPr lang="zh-CN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虫</a:t>
            </a:r>
            <a:r>
              <a:rPr lang="zh-CN" altLang="zh-CN" sz="360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endParaRPr lang="en-US" altLang="zh-CN" sz="3600" smtClean="0">
              <a:solidFill>
                <a:srgbClr val="000000"/>
              </a:solidFill>
              <a:latin typeface="NEU-XT"/>
              <a:ea typeface="方正楷体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600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qīnɡ</a:t>
            </a:r>
            <a:r>
              <a:rPr lang="en-US" altLang="zh-CN" sz="3600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wā</a:t>
            </a:r>
            <a:r>
              <a:rPr lang="en-US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                </a:t>
            </a:r>
            <a:r>
              <a:rPr lang="zh-CN" altLang="zh-CN" sz="3600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事情</a:t>
            </a:r>
            <a:r>
              <a:rPr lang="zh-CN" altLang="zh-CN" sz="360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r>
              <a:rPr lang="zh-CN" altLang="zh-CN" sz="360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　</a:t>
            </a:r>
            <a:endParaRPr lang="en-US" altLang="zh-CN" sz="3600" smtClean="0">
              <a:solidFill>
                <a:srgbClr val="000000"/>
              </a:solidFill>
              <a:latin typeface="NEU-XT"/>
              <a:ea typeface="方正楷体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600" smtClean="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chī</a:t>
            </a:r>
            <a:r>
              <a:rPr lang="en-US" altLang="zh-CN" sz="3600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solidFill>
                  <a:srgbClr val="000000"/>
                </a:solidFill>
                <a:latin typeface="NEU-XT"/>
                <a:ea typeface="方正楷体_GBK"/>
                <a:cs typeface="Times New Roman"/>
              </a:rPr>
              <a:t>chóng</a:t>
            </a:r>
            <a:r>
              <a:rPr lang="en-US" altLang="zh-CN" sz="36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600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青蛙</a:t>
            </a:r>
            <a:endParaRPr lang="zh-CN" altLang="zh-CN" sz="3600">
              <a:solidFill>
                <a:srgbClr val="000000"/>
              </a:solidFill>
              <a:latin typeface="Calibri"/>
              <a:ea typeface="方正楷体_GBK"/>
              <a:cs typeface="Times New Roman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434240" y="1961147"/>
            <a:ext cx="0" cy="2225842"/>
          </a:xfrm>
          <a:prstGeom prst="line">
            <a:avLst/>
          </a:prstGeom>
          <a:ln w="1270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2264149" y="2381345"/>
            <a:ext cx="1597988" cy="146876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2269779" y="2249905"/>
            <a:ext cx="1592358" cy="88341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2151558" y="3074068"/>
            <a:ext cx="1578231" cy="83528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7630233" y="2249905"/>
            <a:ext cx="1862683" cy="82416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7647174" y="3078268"/>
            <a:ext cx="1845742" cy="83108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7991181" y="2249905"/>
            <a:ext cx="1501735" cy="165945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52986"/>
            <a:ext cx="446789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二、读拼音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5460" y="1938788"/>
            <a:ext cx="10822135" cy="1768470"/>
            <a:chOff x="505460" y="1362779"/>
            <a:chExt cx="10822135" cy="176847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5460" y="1362779"/>
              <a:ext cx="5246910" cy="17369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08686" y="1362779"/>
              <a:ext cx="5318909" cy="17684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3328795"/>
              </p:ext>
            </p:extLst>
          </p:nvPr>
        </p:nvGraphicFramePr>
        <p:xfrm>
          <a:off x="631567" y="2546896"/>
          <a:ext cx="2119870" cy="1104797"/>
        </p:xfrm>
        <a:graphic>
          <a:graphicData uri="http://schemas.openxmlformats.org/drawingml/2006/table">
            <a:tbl>
              <a:tblPr firstRow="1" firstCol="1" bandRow="1"/>
              <a:tblGrid>
                <a:gridCol w="1059935"/>
                <a:gridCol w="1059935"/>
              </a:tblGrid>
              <a:tr h="110479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青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春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5334291"/>
              </p:ext>
            </p:extLst>
          </p:nvPr>
        </p:nvGraphicFramePr>
        <p:xfrm>
          <a:off x="3467009" y="2566365"/>
          <a:ext cx="2119870" cy="1104797"/>
        </p:xfrm>
        <a:graphic>
          <a:graphicData uri="http://schemas.openxmlformats.org/drawingml/2006/table">
            <a:tbl>
              <a:tblPr firstRow="1" firstCol="1" bandRow="1"/>
              <a:tblGrid>
                <a:gridCol w="1059935"/>
                <a:gridCol w="1059935"/>
              </a:tblGrid>
              <a:tr h="1104797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禾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苗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4897046"/>
              </p:ext>
            </p:extLst>
          </p:nvPr>
        </p:nvGraphicFramePr>
        <p:xfrm>
          <a:off x="6206199" y="2554333"/>
          <a:ext cx="2119870" cy="1104797"/>
        </p:xfrm>
        <a:graphic>
          <a:graphicData uri="http://schemas.openxmlformats.org/drawingml/2006/table">
            <a:tbl>
              <a:tblPr firstRow="1" firstCol="1" bandRow="1"/>
              <a:tblGrid>
                <a:gridCol w="1059935"/>
                <a:gridCol w="1059935"/>
              </a:tblGrid>
              <a:tr h="1104797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花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生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5082884"/>
              </p:ext>
            </p:extLst>
          </p:nvPr>
        </p:nvGraphicFramePr>
        <p:xfrm>
          <a:off x="9029608" y="2566365"/>
          <a:ext cx="2119870" cy="1104797"/>
        </p:xfrm>
        <a:graphic>
          <a:graphicData uri="http://schemas.openxmlformats.org/drawingml/2006/table">
            <a:tbl>
              <a:tblPr firstRow="1" firstCol="1" bandRow="1"/>
              <a:tblGrid>
                <a:gridCol w="1059935"/>
                <a:gridCol w="1059935"/>
              </a:tblGrid>
              <a:tr h="1104797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清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水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37030"/>
            <a:ext cx="3877985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三、同音字组词。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48937" y="1965985"/>
            <a:ext cx="11054619" cy="1751764"/>
            <a:chOff x="657225" y="2206625"/>
            <a:chExt cx="9928385" cy="1573296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7225" y="2206625"/>
              <a:ext cx="7000145" cy="15732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91951" y="2206625"/>
              <a:ext cx="6693659" cy="14220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2231472" y="2052243"/>
                <a:ext cx="851515" cy="65030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600" b="1" i="0" smtClean="0">
                          <a:solidFill>
                            <a:srgbClr val="E72582"/>
                          </a:solidFill>
                          <a:latin typeface="Cambria Math"/>
                          <a:ea typeface="方正楷体_GBK"/>
                          <a:cs typeface="Times New Roman"/>
                        </a:rPr>
                        <m:t>清</m:t>
                      </m:r>
                    </m:oMath>
                  </m:oMathPara>
                </a14:m>
                <a:endParaRPr lang="zh-CN" altLang="en-US" sz="3600" b="1">
                  <a:solidFill>
                    <a:srgbClr val="E72582"/>
                  </a:solidFill>
                  <a:latin typeface="方正仿宋_GBK" pitchFamily="65" charset="-122"/>
                  <a:ea typeface="方正仿宋_GBK" pitchFamily="65" charset="-122"/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1472" y="2052243"/>
                <a:ext cx="851515" cy="650306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2231472" y="2810392"/>
                <a:ext cx="851515" cy="6467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600" b="1" i="0" smtClean="0">
                          <a:solidFill>
                            <a:srgbClr val="E72582"/>
                          </a:solidFill>
                          <a:latin typeface="Cambria Math"/>
                          <a:ea typeface="方正楷体_GBK"/>
                          <a:cs typeface="Times New Roman"/>
                        </a:rPr>
                        <m:t>青</m:t>
                      </m:r>
                    </m:oMath>
                  </m:oMathPara>
                </a14:m>
                <a:endParaRPr lang="zh-CN" altLang="en-US" sz="3600" b="1">
                  <a:solidFill>
                    <a:srgbClr val="E72582"/>
                  </a:solidFill>
                  <a:latin typeface="方正仿宋_GBK" pitchFamily="65" charset="-122"/>
                  <a:ea typeface="方正仿宋_GBK" pitchFamily="65" charset="-122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1472" y="2810392"/>
                <a:ext cx="851515" cy="646716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5856191" y="2052243"/>
                <a:ext cx="851515" cy="64851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600" b="1" i="0" smtClean="0">
                          <a:solidFill>
                            <a:srgbClr val="E72582"/>
                          </a:solidFill>
                          <a:latin typeface="Cambria Math"/>
                          <a:ea typeface="方正楷体_GBK"/>
                          <a:cs typeface="Times New Roman"/>
                        </a:rPr>
                        <m:t>晴</m:t>
                      </m:r>
                    </m:oMath>
                  </m:oMathPara>
                </a14:m>
                <a:endParaRPr lang="zh-CN" altLang="en-US" sz="3600" b="1">
                  <a:solidFill>
                    <a:srgbClr val="E72582"/>
                  </a:solidFill>
                  <a:latin typeface="方正仿宋_GBK" pitchFamily="65" charset="-122"/>
                  <a:ea typeface="方正仿宋_GBK" pitchFamily="65" charset="-122"/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56191" y="2052243"/>
                <a:ext cx="851515" cy="648511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6335809" y="2838900"/>
                <a:ext cx="851515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600" b="1" i="0" smtClean="0">
                          <a:solidFill>
                            <a:srgbClr val="E72582"/>
                          </a:solidFill>
                          <a:latin typeface="Cambria Math"/>
                          <a:ea typeface="方正楷体_GBK"/>
                          <a:cs typeface="Times New Roman"/>
                        </a:rPr>
                        <m:t>情</m:t>
                      </m:r>
                    </m:oMath>
                  </m:oMathPara>
                </a14:m>
                <a:endParaRPr lang="zh-CN" altLang="en-US" sz="3600" b="1">
                  <a:solidFill>
                    <a:srgbClr val="E72582"/>
                  </a:solidFill>
                  <a:latin typeface="方正仿宋_GBK" pitchFamily="65" charset="-122"/>
                  <a:ea typeface="方正仿宋_GBK" pitchFamily="65" charset="-122"/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35809" y="2838900"/>
                <a:ext cx="851515" cy="646331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10199591" y="2053204"/>
                <a:ext cx="851515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600" b="1" i="0" smtClean="0">
                          <a:solidFill>
                            <a:srgbClr val="E72582"/>
                          </a:solidFill>
                          <a:latin typeface="Cambria Math"/>
                          <a:ea typeface="方正楷体_GBK"/>
                          <a:cs typeface="Times New Roman"/>
                        </a:rPr>
                        <m:t>生</m:t>
                      </m:r>
                    </m:oMath>
                  </m:oMathPara>
                </a14:m>
                <a:endParaRPr lang="zh-CN" altLang="en-US" sz="3600" b="1">
                  <a:solidFill>
                    <a:srgbClr val="E72582"/>
                  </a:solidFill>
                  <a:latin typeface="方正仿宋_GBK" pitchFamily="65" charset="-122"/>
                  <a:ea typeface="方正仿宋_GBK" pitchFamily="65" charset="-122"/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99591" y="2053204"/>
                <a:ext cx="851515" cy="646331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/>
              <p:cNvSpPr/>
              <p:nvPr/>
            </p:nvSpPr>
            <p:spPr>
              <a:xfrm>
                <a:off x="9719973" y="2798099"/>
                <a:ext cx="851515" cy="64851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600" b="1" i="0" smtClean="0">
                          <a:solidFill>
                            <a:srgbClr val="E72582"/>
                          </a:solidFill>
                          <a:latin typeface="Cambria Math"/>
                          <a:ea typeface="方正楷体_GBK"/>
                          <a:cs typeface="Times New Roman"/>
                        </a:rPr>
                        <m:t>声</m:t>
                      </m:r>
                    </m:oMath>
                  </m:oMathPara>
                </a14:m>
                <a:endParaRPr lang="zh-CN" altLang="en-US" sz="3600" b="1">
                  <a:solidFill>
                    <a:srgbClr val="E72582"/>
                  </a:solidFill>
                  <a:latin typeface="方正仿宋_GBK" pitchFamily="65" charset="-122"/>
                  <a:ea typeface="方正仿宋_GBK" pitchFamily="65" charset="-122"/>
                </a:endParaRPr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9973" y="2798099"/>
                <a:ext cx="851515" cy="648511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5589" y="1087197"/>
            <a:ext cx="11113169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四、填空。</a:t>
            </a:r>
            <a:endParaRPr lang="zh-CN" altLang="zh-CN" sz="34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请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的部首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是</a:t>
            </a:r>
            <a:r>
              <a:rPr lang="en-US" altLang="zh-CN" sz="3400" smtClean="0">
                <a:latin typeface="方正楷体_GBK"/>
                <a:ea typeface="方正楷体_GBK"/>
                <a:cs typeface="Times New Roman"/>
              </a:rPr>
              <a:t>(       ),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第二笔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是</a:t>
            </a:r>
            <a:r>
              <a:rPr lang="en-US" altLang="zh-CN" sz="3400" smtClean="0">
                <a:latin typeface="方正楷体_GBK"/>
                <a:ea typeface="方正楷体_GBK"/>
                <a:cs typeface="Times New Roman"/>
              </a:rPr>
              <a:t>(      </a:t>
            </a:r>
            <a:r>
              <a:rPr lang="en-US" altLang="zh-CN" sz="3400" smtClean="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方正楷体_GBK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组词</a:t>
            </a:r>
            <a:r>
              <a:rPr lang="en-US" altLang="zh-CN" sz="34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情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的部首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是</a:t>
            </a:r>
            <a:r>
              <a:rPr lang="en-US" altLang="zh-CN" sz="3400" smtClean="0">
                <a:latin typeface="方正楷体_GBK"/>
                <a:ea typeface="方正楷体_GBK"/>
                <a:cs typeface="Times New Roman"/>
              </a:rPr>
              <a:t>(       ),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同样部首的字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还有</a:t>
            </a:r>
            <a:r>
              <a:rPr lang="en-US" altLang="zh-CN" sz="3400" smtClean="0">
                <a:latin typeface="方正楷体_GBK"/>
                <a:ea typeface="方正楷体_GBK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72637" y="200283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讠</a:t>
            </a:r>
            <a:endParaRPr lang="zh-CN" altLang="en-US" b="1">
              <a:solidFill>
                <a:srgbClr val="E72582"/>
              </a:solidFill>
            </a:endParaRPr>
          </a:p>
        </p:txBody>
      </p:sp>
      <p:pic>
        <p:nvPicPr>
          <p:cNvPr id="8" name="image18.jpeg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69483" y="2157489"/>
            <a:ext cx="254900" cy="30624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092902" y="200283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请问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26515" y="281344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忄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625111" y="281344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怀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09934"/>
            <a:ext cx="1086438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五、照样子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给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青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加上合适的偏旁</a:t>
            </a:r>
            <a:r>
              <a:rPr lang="en-US" altLang="zh-CN" sz="360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填到句子里。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讠　氵　目　日　忄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61633" y="2795764"/>
            <a:ext cx="10478176" cy="2889812"/>
            <a:chOff x="661633" y="2795764"/>
            <a:chExt cx="9921868" cy="2736386"/>
          </a:xfrm>
        </p:grpSpPr>
        <p:grpSp>
          <p:nvGrpSpPr>
            <p:cNvPr id="6" name="组合 5"/>
            <p:cNvGrpSpPr/>
            <p:nvPr/>
          </p:nvGrpSpPr>
          <p:grpSpPr>
            <a:xfrm>
              <a:off x="1563995" y="2795764"/>
              <a:ext cx="9019506" cy="1172288"/>
              <a:chOff x="839755" y="2855082"/>
              <a:chExt cx="8563120" cy="1112970"/>
            </a:xfrm>
          </p:grpSpPr>
          <p:pic>
            <p:nvPicPr>
              <p:cNvPr id="3075" name="Picture 3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46"/>
              <a:stretch/>
            </p:blipFill>
            <p:spPr bwMode="auto">
              <a:xfrm>
                <a:off x="839755" y="2855082"/>
                <a:ext cx="7062194" cy="111297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076" name="Picture 4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26744" y="2863176"/>
                <a:ext cx="6876131" cy="109678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8" name="组合 7"/>
            <p:cNvGrpSpPr/>
            <p:nvPr/>
          </p:nvGrpSpPr>
          <p:grpSpPr>
            <a:xfrm>
              <a:off x="661633" y="4355600"/>
              <a:ext cx="9858363" cy="1176550"/>
              <a:chOff x="661633" y="4786306"/>
              <a:chExt cx="9359530" cy="1117017"/>
            </a:xfrm>
          </p:grpSpPr>
          <p:pic>
            <p:nvPicPr>
              <p:cNvPr id="3077" name="Picture 5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61633" y="4786306"/>
                <a:ext cx="7458922" cy="111701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078" name="Picture 6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06251" y="4802495"/>
                <a:ext cx="7114912" cy="110082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pic>
        <p:nvPicPr>
          <p:cNvPr id="16" name="Picture 4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42" r="26370"/>
          <a:stretch/>
        </p:blipFill>
        <p:spPr bwMode="auto">
          <a:xfrm>
            <a:off x="4624800" y="2760099"/>
            <a:ext cx="1267485" cy="1274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7736934"/>
              </p:ext>
            </p:extLst>
          </p:nvPr>
        </p:nvGraphicFramePr>
        <p:xfrm>
          <a:off x="4707326" y="2843457"/>
          <a:ext cx="1102432" cy="1094089"/>
        </p:xfrm>
        <a:graphic>
          <a:graphicData uri="http://schemas.openxmlformats.org/drawingml/2006/table">
            <a:tbl>
              <a:tblPr firstRow="1" firstCol="1" bandRow="1"/>
              <a:tblGrid>
                <a:gridCol w="1102432"/>
              </a:tblGrid>
              <a:tr h="1094089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400" kern="1200" smtClean="0">
                          <a:solidFill>
                            <a:schemeClr val="tx1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睛</a:t>
                      </a:r>
                      <a:endParaRPr lang="zh-CN" sz="5400" kern="1200">
                        <a:solidFill>
                          <a:schemeClr val="tx1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18" name="Picture 4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42" r="26370"/>
          <a:stretch/>
        </p:blipFill>
        <p:spPr bwMode="auto">
          <a:xfrm>
            <a:off x="9548376" y="2784368"/>
            <a:ext cx="1267485" cy="1274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5419351"/>
              </p:ext>
            </p:extLst>
          </p:nvPr>
        </p:nvGraphicFramePr>
        <p:xfrm>
          <a:off x="9630902" y="2867726"/>
          <a:ext cx="1102432" cy="1094089"/>
        </p:xfrm>
        <a:graphic>
          <a:graphicData uri="http://schemas.openxmlformats.org/drawingml/2006/table">
            <a:tbl>
              <a:tblPr firstRow="1" firstCol="1" bandRow="1"/>
              <a:tblGrid>
                <a:gridCol w="1102432"/>
              </a:tblGrid>
              <a:tr h="1094089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400" kern="1200" smtClean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清</a:t>
                      </a:r>
                      <a:endParaRPr lang="zh-CN" sz="5400" kern="1200">
                        <a:solidFill>
                          <a:srgbClr val="E72582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20" name="Picture 4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42" r="26370"/>
          <a:stretch/>
        </p:blipFill>
        <p:spPr bwMode="auto">
          <a:xfrm>
            <a:off x="1828924" y="4413082"/>
            <a:ext cx="1267485" cy="1274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1" name="表格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8515402"/>
              </p:ext>
            </p:extLst>
          </p:nvPr>
        </p:nvGraphicFramePr>
        <p:xfrm>
          <a:off x="1911450" y="4496440"/>
          <a:ext cx="1102432" cy="1094089"/>
        </p:xfrm>
        <a:graphic>
          <a:graphicData uri="http://schemas.openxmlformats.org/drawingml/2006/table">
            <a:tbl>
              <a:tblPr firstRow="1" firstCol="1" bandRow="1"/>
              <a:tblGrid>
                <a:gridCol w="1102432"/>
              </a:tblGrid>
              <a:tr h="1094089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400" kern="1200" smtClean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晴</a:t>
                      </a:r>
                      <a:endParaRPr lang="zh-CN" sz="5400" kern="1200">
                        <a:solidFill>
                          <a:srgbClr val="E72582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22" name="Picture 4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42" r="26370"/>
          <a:stretch/>
        </p:blipFill>
        <p:spPr bwMode="auto">
          <a:xfrm>
            <a:off x="4624800" y="4413082"/>
            <a:ext cx="1267485" cy="1274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3" name="表格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8678852"/>
              </p:ext>
            </p:extLst>
          </p:nvPr>
        </p:nvGraphicFramePr>
        <p:xfrm>
          <a:off x="4707326" y="4496440"/>
          <a:ext cx="1102432" cy="1094089"/>
        </p:xfrm>
        <a:graphic>
          <a:graphicData uri="http://schemas.openxmlformats.org/drawingml/2006/table">
            <a:tbl>
              <a:tblPr firstRow="1" firstCol="1" bandRow="1"/>
              <a:tblGrid>
                <a:gridCol w="1102432"/>
              </a:tblGrid>
              <a:tr h="1094089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400" kern="1200" smtClean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情</a:t>
                      </a:r>
                      <a:endParaRPr lang="zh-CN" sz="5400" kern="1200">
                        <a:solidFill>
                          <a:srgbClr val="E72582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24" name="Picture 4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42" r="26370"/>
          <a:stretch/>
        </p:blipFill>
        <p:spPr bwMode="auto">
          <a:xfrm>
            <a:off x="6343450" y="4422135"/>
            <a:ext cx="1267485" cy="1274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5" name="表格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7966713"/>
              </p:ext>
            </p:extLst>
          </p:nvPr>
        </p:nvGraphicFramePr>
        <p:xfrm>
          <a:off x="6425976" y="4505493"/>
          <a:ext cx="1102432" cy="1094089"/>
        </p:xfrm>
        <a:graphic>
          <a:graphicData uri="http://schemas.openxmlformats.org/drawingml/2006/table">
            <a:tbl>
              <a:tblPr firstRow="1" firstCol="1" bandRow="1"/>
              <a:tblGrid>
                <a:gridCol w="1102432"/>
              </a:tblGrid>
              <a:tr h="1094089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400" kern="1200" smtClean="0">
                          <a:solidFill>
                            <a:srgbClr val="E72582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请</a:t>
                      </a:r>
                      <a:endParaRPr lang="zh-CN" sz="5400" kern="1200">
                        <a:solidFill>
                          <a:srgbClr val="E72582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148</Words>
  <Application>Microsoft Office PowerPoint</Application>
  <PresentationFormat>自定义</PresentationFormat>
  <Paragraphs>56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Arial</vt:lpstr>
      <vt:lpstr>宋体</vt:lpstr>
      <vt:lpstr>方正大标宋简体</vt:lpstr>
      <vt:lpstr>Wingdings</vt:lpstr>
      <vt:lpstr>汉仪雅酷黑 95W</vt:lpstr>
      <vt:lpstr>方正楷体_GBK</vt:lpstr>
      <vt:lpstr>方正小标宋_GBK</vt:lpstr>
      <vt:lpstr>NEU-XT</vt:lpstr>
      <vt:lpstr>Cambria Math</vt:lpstr>
      <vt:lpstr>NEU-BZ</vt:lpstr>
      <vt:lpstr>Times New Roman</vt:lpstr>
      <vt:lpstr>Calibri</vt:lpstr>
      <vt:lpstr>NEU-HZ</vt:lpstr>
      <vt:lpstr>方正黑体_GBK</vt:lpstr>
      <vt:lpstr>微软雅黑</vt:lpstr>
      <vt:lpstr>方正仿宋_GBK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241</cp:revision>
  <dcterms:created xsi:type="dcterms:W3CDTF">2019-06-19T02:08:00Z</dcterms:created>
  <dcterms:modified xsi:type="dcterms:W3CDTF">2025-01-22T06:53:34Z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