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小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仿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黑体_GBK" panose="03000509000000000000" pitchFamily="65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方正大标宋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31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期中复习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331BA9-4FBC-4404-807E-DC16C4A702E6}"/>
              </a:ext>
            </a:extLst>
          </p:cNvPr>
          <p:cNvSpPr/>
          <p:nvPr/>
        </p:nvSpPr>
        <p:spPr>
          <a:xfrm>
            <a:off x="428166" y="863298"/>
            <a:ext cx="400622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一、查字典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684585"/>
              </p:ext>
            </p:extLst>
          </p:nvPr>
        </p:nvGraphicFramePr>
        <p:xfrm>
          <a:off x="845389" y="1698526"/>
          <a:ext cx="9652958" cy="2764254"/>
        </p:xfrm>
        <a:graphic>
          <a:graphicData uri="http://schemas.openxmlformats.org/drawingml/2006/table">
            <a:tbl>
              <a:tblPr firstRow="1" firstCol="1" bandRow="1"/>
              <a:tblGrid>
                <a:gridCol w="2118942"/>
                <a:gridCol w="1883504"/>
                <a:gridCol w="1883504"/>
                <a:gridCol w="1883504"/>
                <a:gridCol w="1883504"/>
              </a:tblGrid>
              <a:tr h="9214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要查的字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音序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音节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页码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组词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4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4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645845" y="2561825"/>
            <a:ext cx="518091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5726" y="2561825"/>
            <a:ext cx="1056700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diɑn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6963" y="2561825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99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1254" y="2617828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电灯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45845" y="3541158"/>
            <a:ext cx="518091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60542" y="3485155"/>
            <a:ext cx="1467068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guɑng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5403" y="354115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168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963019" y="3588535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光明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2E4A517-71B0-4000-A5FF-DD69A165290F}"/>
              </a:ext>
            </a:extLst>
          </p:cNvPr>
          <p:cNvSpPr/>
          <p:nvPr/>
        </p:nvSpPr>
        <p:spPr>
          <a:xfrm>
            <a:off x="505459" y="841079"/>
            <a:ext cx="11006455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偏旁是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土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的字有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偏旁是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的字有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真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的韵母是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城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的韵母是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张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的韵母是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的韵母是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1ED3AC-0525-41E7-840E-51CB01650505}"/>
              </a:ext>
            </a:extLst>
          </p:cNvPr>
          <p:cNvSpPr/>
          <p:nvPr/>
        </p:nvSpPr>
        <p:spPr>
          <a:xfrm>
            <a:off x="4994236" y="1784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81B4EB5-E472-40F8-A06E-AF6B1C0854B5}"/>
              </a:ext>
            </a:extLst>
          </p:cNvPr>
          <p:cNvSpPr/>
          <p:nvPr/>
        </p:nvSpPr>
        <p:spPr>
          <a:xfrm>
            <a:off x="6967890" y="1784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1B96CDE-3A2A-41CB-A384-B9C94B6E6A98}"/>
              </a:ext>
            </a:extLst>
          </p:cNvPr>
          <p:cNvSpPr/>
          <p:nvPr/>
        </p:nvSpPr>
        <p:spPr>
          <a:xfrm>
            <a:off x="8907683" y="17840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BAA3C3E-9D7E-4F40-A72D-6C9797CA7190}"/>
              </a:ext>
            </a:extLst>
          </p:cNvPr>
          <p:cNvSpPr/>
          <p:nvPr/>
        </p:nvSpPr>
        <p:spPr>
          <a:xfrm>
            <a:off x="5075717" y="2606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17D9A14-7F1A-409A-909C-85F5EDDDC43F}"/>
              </a:ext>
            </a:extLst>
          </p:cNvPr>
          <p:cNvSpPr/>
          <p:nvPr/>
        </p:nvSpPr>
        <p:spPr>
          <a:xfrm>
            <a:off x="6966615" y="26070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94448FE-43B7-48EC-9C6D-0EB84E50EA7E}"/>
              </a:ext>
            </a:extLst>
          </p:cNvPr>
          <p:cNvSpPr/>
          <p:nvPr/>
        </p:nvSpPr>
        <p:spPr>
          <a:xfrm>
            <a:off x="8880523" y="25979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406D67A-123D-41AE-90E8-FE98065ECF1C}"/>
              </a:ext>
            </a:extLst>
          </p:cNvPr>
          <p:cNvSpPr/>
          <p:nvPr/>
        </p:nvSpPr>
        <p:spPr>
          <a:xfrm>
            <a:off x="4075028" y="3429000"/>
            <a:ext cx="6655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C445DD5-B844-4DF7-8D6D-E0F81C2DC2DC}"/>
              </a:ext>
            </a:extLst>
          </p:cNvPr>
          <p:cNvSpPr/>
          <p:nvPr/>
        </p:nvSpPr>
        <p:spPr>
          <a:xfrm>
            <a:off x="8631382" y="3429000"/>
            <a:ext cx="8851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eng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234F29B-7694-4F5E-AB9D-E3F3F4D55918}"/>
              </a:ext>
            </a:extLst>
          </p:cNvPr>
          <p:cNvSpPr/>
          <p:nvPr/>
        </p:nvSpPr>
        <p:spPr>
          <a:xfrm>
            <a:off x="3865034" y="4224073"/>
            <a:ext cx="880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429BF4B-A85A-430C-B1D5-51A92B51666A}"/>
              </a:ext>
            </a:extLst>
          </p:cNvPr>
          <p:cNvSpPr/>
          <p:nvPr/>
        </p:nvSpPr>
        <p:spPr>
          <a:xfrm>
            <a:off x="8897352" y="4251973"/>
            <a:ext cx="546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in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C43392-C1D4-4023-ADEA-F4C6CAE2D044}"/>
              </a:ext>
            </a:extLst>
          </p:cNvPr>
          <p:cNvSpPr/>
          <p:nvPr/>
        </p:nvSpPr>
        <p:spPr>
          <a:xfrm>
            <a:off x="579421" y="821065"/>
            <a:ext cx="11437954" cy="4684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三、把下面的词语补充完整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再选择填空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其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融融 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血浓于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情深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尊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爱幼 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天伦之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⑥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协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端午节那天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我们一家人在一起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地吃粽子。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只要我们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一定能完成任务。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225DB7-BDC2-4055-8BA6-E4EDF30F2173}"/>
              </a:ext>
            </a:extLst>
          </p:cNvPr>
          <p:cNvSpPr/>
          <p:nvPr/>
        </p:nvSpPr>
        <p:spPr>
          <a:xfrm>
            <a:off x="1897952" y="19832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8297360-0DCE-435D-8DE5-3F16D4756690}"/>
              </a:ext>
            </a:extLst>
          </p:cNvPr>
          <p:cNvSpPr/>
          <p:nvPr/>
        </p:nvSpPr>
        <p:spPr>
          <a:xfrm>
            <a:off x="6243619" y="19832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11AFD61-B7BF-4583-89A2-8AA574639221}"/>
              </a:ext>
            </a:extLst>
          </p:cNvPr>
          <p:cNvSpPr/>
          <p:nvPr/>
        </p:nvSpPr>
        <p:spPr>
          <a:xfrm>
            <a:off x="8353077" y="20018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52D376B-BFE6-4101-B19E-797616A3CD1A}"/>
              </a:ext>
            </a:extLst>
          </p:cNvPr>
          <p:cNvSpPr/>
          <p:nvPr/>
        </p:nvSpPr>
        <p:spPr>
          <a:xfrm>
            <a:off x="9648441" y="19832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DB7B03F-7153-45AF-B1F4-81588F382BE8}"/>
              </a:ext>
            </a:extLst>
          </p:cNvPr>
          <p:cNvSpPr/>
          <p:nvPr/>
        </p:nvSpPr>
        <p:spPr>
          <a:xfrm>
            <a:off x="1908306" y="29827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4323169-3E2B-43D0-8D85-7E38C5257BB5}"/>
              </a:ext>
            </a:extLst>
          </p:cNvPr>
          <p:cNvSpPr/>
          <p:nvPr/>
        </p:nvSpPr>
        <p:spPr>
          <a:xfrm>
            <a:off x="6273531" y="29646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18EDC84-A6BD-4DE6-843D-30CCA57B7104}"/>
              </a:ext>
            </a:extLst>
          </p:cNvPr>
          <p:cNvSpPr/>
          <p:nvPr/>
        </p:nvSpPr>
        <p:spPr>
          <a:xfrm>
            <a:off x="8805744" y="29157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471A6A6-00EE-4CF1-BEFE-67347FE2572D}"/>
              </a:ext>
            </a:extLst>
          </p:cNvPr>
          <p:cNvSpPr/>
          <p:nvPr/>
        </p:nvSpPr>
        <p:spPr>
          <a:xfrm>
            <a:off x="10584438" y="29157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613A88A-2A8A-4BF6-AF50-EFD08FF3F8C1}"/>
              </a:ext>
            </a:extLst>
          </p:cNvPr>
          <p:cNvSpPr/>
          <p:nvPr/>
        </p:nvSpPr>
        <p:spPr>
          <a:xfrm>
            <a:off x="7465832" y="38753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056F983-78E4-487D-804C-714EC55BFA8B}"/>
              </a:ext>
            </a:extLst>
          </p:cNvPr>
          <p:cNvSpPr/>
          <p:nvPr/>
        </p:nvSpPr>
        <p:spPr>
          <a:xfrm>
            <a:off x="3147329" y="48078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155486-91F7-4963-A547-CB8A918AC5C9}"/>
              </a:ext>
            </a:extLst>
          </p:cNvPr>
          <p:cNvSpPr/>
          <p:nvPr/>
        </p:nvSpPr>
        <p:spPr>
          <a:xfrm>
            <a:off x="505459" y="861094"/>
            <a:ext cx="11006455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四、照样子把句子写具体。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小鸭子游到小公鸡身边。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小鸭子飞快地游到小公鸡身边。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我走进教室。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2F5A72-6AD7-478A-B920-C34AB39C3EEE}"/>
              </a:ext>
            </a:extLst>
          </p:cNvPr>
          <p:cNvSpPr/>
          <p:nvPr/>
        </p:nvSpPr>
        <p:spPr>
          <a:xfrm>
            <a:off x="802741" y="4189762"/>
            <a:ext cx="906553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我飞快地走进教室。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86378" y="3041626"/>
            <a:ext cx="149006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81487" y="861094"/>
            <a:ext cx="1049834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花儿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花儿开放。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花儿在阳光下开放。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小鹿　</a:t>
            </a:r>
            <a:r>
              <a:rPr lang="zh-CN" altLang="zh-CN" sz="36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25797" y="1616417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3286" y="225182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小鹿奔跑。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7763" y="2226796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小鹿在草原上奔跑。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099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324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汉仪雅酷黑 95W</vt:lpstr>
      <vt:lpstr>微软雅黑</vt:lpstr>
      <vt:lpstr>方正小标宋_GBK</vt:lpstr>
      <vt:lpstr>方正大标宋简体</vt:lpstr>
      <vt:lpstr>NEU-BZ</vt:lpstr>
      <vt:lpstr>方正仿宋_GBK</vt:lpstr>
      <vt:lpstr>Wingdings</vt:lpstr>
      <vt:lpstr>方正隶变_GBK</vt:lpstr>
      <vt:lpstr>NEU-XT</vt:lpstr>
      <vt:lpstr>NEU-HZ</vt:lpstr>
      <vt:lpstr>Calibri</vt:lpstr>
      <vt:lpstr>方正黑体_GBK</vt:lpstr>
      <vt:lpstr>方正书宋_GBK</vt:lpstr>
      <vt:lpstr>Arial</vt:lpstr>
      <vt:lpstr>方正大标宋_GBK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2026-03-21T03:06:32Z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