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方正隶变_GBK" panose="03000509000000000000" pitchFamily="65" charset="-122"/>
      <p:regular r:id="rId13"/>
    </p:embeddedFont>
    <p:embeddedFont>
      <p:font typeface="方正大标宋简体" panose="02010600030101010101" charset="-122"/>
      <p:regular r:id="rId14"/>
    </p:embeddedFont>
    <p:embeddedFont>
      <p:font typeface="方正仿宋_GBK" panose="03000509000000000000" pitchFamily="65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NEU-XT" panose="02020503000000020003" pitchFamily="18" charset="-122"/>
      <p:regular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楷体" panose="02010609060101010101" pitchFamily="49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NEU-BZ" panose="02010600010101010101" pitchFamily="2" charset="-122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语文园地一（二）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60" y="861094"/>
            <a:ext cx="9781540" cy="4781429"/>
            <a:chOff x="505460" y="861094"/>
            <a:chExt cx="9781540" cy="4781429"/>
          </a:xfrm>
        </p:grpSpPr>
        <p:sp>
          <p:nvSpPr>
            <p:cNvPr id="3" name="矩形 2"/>
            <p:cNvSpPr/>
            <p:nvPr/>
          </p:nvSpPr>
          <p:spPr>
            <a:xfrm>
              <a:off x="505460" y="861094"/>
              <a:ext cx="978154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Calibri"/>
                  <a:ea typeface="方正黑体_GBK"/>
                  <a:cs typeface="Times New Roman"/>
                </a:rPr>
                <a:t>一、按要求把下列生字分类。</a:t>
              </a:r>
              <a:endParaRPr lang="zh-CN" altLang="zh-CN" sz="360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万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方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文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冬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让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什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红</a:t>
              </a:r>
              <a:r>
                <a:rPr lang="zh-CN" altLang="zh-CN" sz="3600">
                  <a:latin typeface="NEU-XT"/>
                  <a:ea typeface="方正楷体_GBK"/>
                  <a:cs typeface="Times New Roman"/>
                </a:rPr>
                <a:t>　</a:t>
              </a:r>
              <a:r>
                <a:rPr lang="zh-CN" altLang="zh-CN" sz="3600">
                  <a:latin typeface="Calibri"/>
                  <a:ea typeface="方正仿宋_GBK"/>
                  <a:cs typeface="Times New Roman"/>
                </a:rPr>
                <a:t>言</a:t>
              </a:r>
              <a:endParaRPr lang="zh-CN" altLang="zh-CN" sz="3600">
                <a:effectLst/>
                <a:latin typeface="Calibri"/>
                <a:ea typeface="方正楷体_GBK"/>
                <a:cs typeface="Times New Roman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460" y="2615420"/>
              <a:ext cx="3820413" cy="3027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1107" y="2641515"/>
              <a:ext cx="3971768" cy="2974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06103"/>
              </p:ext>
            </p:extLst>
          </p:nvPr>
        </p:nvGraphicFramePr>
        <p:xfrm>
          <a:off x="1602866" y="2734001"/>
          <a:ext cx="2498354" cy="1249523"/>
        </p:xfrm>
        <a:graphic>
          <a:graphicData uri="http://schemas.openxmlformats.org/drawingml/2006/table">
            <a:tbl>
              <a:tblPr firstRow="1" firstCol="1" bandRow="1"/>
              <a:tblGrid>
                <a:gridCol w="12491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491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2495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万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言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544002"/>
              </p:ext>
            </p:extLst>
          </p:nvPr>
        </p:nvGraphicFramePr>
        <p:xfrm>
          <a:off x="6395468" y="2714384"/>
          <a:ext cx="2498354" cy="1249523"/>
        </p:xfrm>
        <a:graphic>
          <a:graphicData uri="http://schemas.openxmlformats.org/drawingml/2006/table">
            <a:tbl>
              <a:tblPr firstRow="1" firstCol="1" bandRow="1"/>
              <a:tblGrid>
                <a:gridCol w="12491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491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24952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方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让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771639"/>
              </p:ext>
            </p:extLst>
          </p:nvPr>
        </p:nvGraphicFramePr>
        <p:xfrm>
          <a:off x="1550355" y="4288178"/>
          <a:ext cx="2498354" cy="1249523"/>
        </p:xfrm>
        <a:graphic>
          <a:graphicData uri="http://schemas.openxmlformats.org/drawingml/2006/table">
            <a:tbl>
              <a:tblPr firstRow="1" firstCol="1" bandRow="1"/>
              <a:tblGrid>
                <a:gridCol w="12491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491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24952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文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什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680629"/>
              </p:ext>
            </p:extLst>
          </p:nvPr>
        </p:nvGraphicFramePr>
        <p:xfrm>
          <a:off x="6285317" y="4270071"/>
          <a:ext cx="2498354" cy="1249523"/>
        </p:xfrm>
        <a:graphic>
          <a:graphicData uri="http://schemas.openxmlformats.org/drawingml/2006/table">
            <a:tbl>
              <a:tblPr firstRow="1" firstCol="1" bandRow="1"/>
              <a:tblGrid>
                <a:gridCol w="12491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491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24952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冬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红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6403" y="868427"/>
            <a:ext cx="1093551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二、用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√</a:t>
            </a:r>
            <a:r>
              <a:rPr lang="en-US" altLang="zh-CN" sz="36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选出字母排列正确的一项。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A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B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C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D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E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G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F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NEU-XT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   </a:t>
            </a:r>
            <a:r>
              <a:rPr lang="en-US" altLang="zh-CN" sz="3600">
                <a:latin typeface="NEU-HZ"/>
                <a:ea typeface="方正楷体_GBK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H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I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J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K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L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N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M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方正楷体_GBK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O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P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Q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R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S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T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          </a:t>
            </a:r>
            <a:r>
              <a:rPr lang="en-US" altLang="zh-CN" sz="3600">
                <a:latin typeface="NEU-HZ"/>
                <a:ea typeface="方正楷体_GBK"/>
                <a:cs typeface="Times New Roman"/>
              </a:rPr>
              <a:t>4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U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V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W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Y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X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NEU-XT"/>
                <a:ea typeface="方正楷体_GBK"/>
                <a:cs typeface="Times New Roman"/>
              </a:rPr>
              <a:t>Z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     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650993" y="34269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566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三、选字填空。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睛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情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晴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清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请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　　有目眼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亮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有水小河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      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有心好心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      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有日天空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      ),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有言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客人。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65436" y="27074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1555" y="2707481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01626" y="270748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85602" y="354945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67488" y="354945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09856"/>
            <a:ext cx="10829479" cy="827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四、把古诗补充完整</a:t>
            </a:r>
            <a:r>
              <a:rPr lang="en-US" altLang="zh-CN" sz="3600" dirty="0">
                <a:latin typeface="方正黑体_GBK"/>
                <a:ea typeface="方正楷体_GBK"/>
                <a:cs typeface="Times New Roman"/>
              </a:rPr>
              <a:t>,</a:t>
            </a:r>
            <a:r>
              <a:rPr lang="zh-CN" altLang="zh-CN" sz="3600" dirty="0">
                <a:latin typeface="Calibri"/>
                <a:ea typeface="方正黑体_GBK"/>
                <a:cs typeface="Times New Roman"/>
              </a:rPr>
              <a:t>再完成练习</a:t>
            </a:r>
            <a:r>
              <a:rPr lang="zh-CN" altLang="zh-CN" sz="3600" dirty="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zh-CN" altLang="zh-CN" sz="3600" dirty="0">
                <a:latin typeface="Calibri"/>
                <a:ea typeface="方正楷体_GBK"/>
                <a:cs typeface="Times New Roman"/>
              </a:rPr>
              <a:t>　</a:t>
            </a:r>
            <a:endParaRPr lang="zh-CN" altLang="en-US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291" y="3164036"/>
            <a:ext cx="8512446" cy="122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740752" y="4508222"/>
            <a:ext cx="10668934" cy="1227102"/>
            <a:chOff x="686434" y="4611178"/>
            <a:chExt cx="10668934" cy="1227102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434" y="4620231"/>
              <a:ext cx="7660278" cy="12180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0198" y="4611178"/>
              <a:ext cx="5435170" cy="11870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219823"/>
              </p:ext>
            </p:extLst>
          </p:nvPr>
        </p:nvGraphicFramePr>
        <p:xfrm>
          <a:off x="869536" y="3233959"/>
          <a:ext cx="1049800" cy="1050091"/>
        </p:xfrm>
        <a:graphic>
          <a:graphicData uri="http://schemas.openxmlformats.org/drawingml/2006/table">
            <a:tbl>
              <a:tblPr firstRow="1" firstCol="1" bandRow="1"/>
              <a:tblGrid>
                <a:gridCol w="104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50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春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099954"/>
              </p:ext>
            </p:extLst>
          </p:nvPr>
        </p:nvGraphicFramePr>
        <p:xfrm>
          <a:off x="2832630" y="3223171"/>
          <a:ext cx="1049800" cy="1050091"/>
        </p:xfrm>
        <a:graphic>
          <a:graphicData uri="http://schemas.openxmlformats.org/drawingml/2006/table">
            <a:tbl>
              <a:tblPr firstRow="1" firstCol="1" bandRow="1"/>
              <a:tblGrid>
                <a:gridCol w="104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50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不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22426"/>
              </p:ext>
            </p:extLst>
          </p:nvPr>
        </p:nvGraphicFramePr>
        <p:xfrm>
          <a:off x="7802982" y="3232224"/>
          <a:ext cx="1049800" cy="1050091"/>
        </p:xfrm>
        <a:graphic>
          <a:graphicData uri="http://schemas.openxmlformats.org/drawingml/2006/table">
            <a:tbl>
              <a:tblPr firstRow="1" firstCol="1" bandRow="1"/>
              <a:tblGrid>
                <a:gridCol w="104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50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鸟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737698"/>
              </p:ext>
            </p:extLst>
          </p:nvPr>
        </p:nvGraphicFramePr>
        <p:xfrm>
          <a:off x="1272202" y="4567645"/>
          <a:ext cx="1049800" cy="1050091"/>
        </p:xfrm>
        <a:graphic>
          <a:graphicData uri="http://schemas.openxmlformats.org/drawingml/2006/table">
            <a:tbl>
              <a:tblPr firstRow="1" firstCol="1" bandRow="1"/>
              <a:tblGrid>
                <a:gridCol w="104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50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来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576659"/>
              </p:ext>
            </p:extLst>
          </p:nvPr>
        </p:nvGraphicFramePr>
        <p:xfrm>
          <a:off x="2524812" y="4558592"/>
          <a:ext cx="1049800" cy="1050091"/>
        </p:xfrm>
        <a:graphic>
          <a:graphicData uri="http://schemas.openxmlformats.org/drawingml/2006/table">
            <a:tbl>
              <a:tblPr firstRow="1" firstCol="1" bandRow="1"/>
              <a:tblGrid>
                <a:gridCol w="104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50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风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257216"/>
              </p:ext>
            </p:extLst>
          </p:nvPr>
        </p:nvGraphicFramePr>
        <p:xfrm>
          <a:off x="3783244" y="4574094"/>
          <a:ext cx="1049800" cy="1050091"/>
        </p:xfrm>
        <a:graphic>
          <a:graphicData uri="http://schemas.openxmlformats.org/drawingml/2006/table">
            <a:tbl>
              <a:tblPr firstRow="1" firstCol="1" bandRow="1"/>
              <a:tblGrid>
                <a:gridCol w="104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50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雨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887964"/>
              </p:ext>
            </p:extLst>
          </p:nvPr>
        </p:nvGraphicFramePr>
        <p:xfrm>
          <a:off x="6063005" y="4585751"/>
          <a:ext cx="1049800" cy="1050091"/>
        </p:xfrm>
        <a:graphic>
          <a:graphicData uri="http://schemas.openxmlformats.org/drawingml/2006/table">
            <a:tbl>
              <a:tblPr firstRow="1" firstCol="1" bandRow="1"/>
              <a:tblGrid>
                <a:gridCol w="104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50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花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772703"/>
              </p:ext>
            </p:extLst>
          </p:nvPr>
        </p:nvGraphicFramePr>
        <p:xfrm>
          <a:off x="8608740" y="4576698"/>
          <a:ext cx="1049800" cy="1050091"/>
        </p:xfrm>
        <a:graphic>
          <a:graphicData uri="http://schemas.openxmlformats.org/drawingml/2006/table">
            <a:tbl>
              <a:tblPr firstRow="1" firstCol="1" bandRow="1"/>
              <a:tblGrid>
                <a:gridCol w="104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50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多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599344"/>
              </p:ext>
            </p:extLst>
          </p:nvPr>
        </p:nvGraphicFramePr>
        <p:xfrm>
          <a:off x="9876225" y="4567645"/>
          <a:ext cx="1049800" cy="1050091"/>
        </p:xfrm>
        <a:graphic>
          <a:graphicData uri="http://schemas.openxmlformats.org/drawingml/2006/table">
            <a:tbl>
              <a:tblPr firstRow="1" firstCol="1" bandRow="1"/>
              <a:tblGrid>
                <a:gridCol w="104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50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少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454689" y="192395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000000"/>
                </a:solidFill>
                <a:latin typeface="Calibri"/>
                <a:ea typeface="方正小标宋_GBK"/>
                <a:cs typeface="Times New Roman"/>
              </a:rPr>
              <a:t>晓</a:t>
            </a:r>
            <a:r>
              <a:rPr lang="zh-CN" altLang="zh-CN" sz="3600" dirty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　</a:t>
            </a:r>
            <a:endParaRPr lang="zh-CN" altLang="en-US" dirty="0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58"/>
          <a:stretch/>
        </p:blipFill>
        <p:spPr bwMode="auto">
          <a:xfrm>
            <a:off x="4119717" y="1635777"/>
            <a:ext cx="1280419" cy="122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878721"/>
              </p:ext>
            </p:extLst>
          </p:nvPr>
        </p:nvGraphicFramePr>
        <p:xfrm>
          <a:off x="4217774" y="1708037"/>
          <a:ext cx="1049800" cy="1050091"/>
        </p:xfrm>
        <a:graphic>
          <a:graphicData uri="http://schemas.openxmlformats.org/drawingml/2006/table">
            <a:tbl>
              <a:tblPr firstRow="1" firstCol="1" bandRow="1"/>
              <a:tblGrid>
                <a:gridCol w="104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500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5400" dirty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春</a:t>
                      </a:r>
                      <a:endParaRPr lang="zh-CN" sz="5400" dirty="0">
                        <a:solidFill>
                          <a:srgbClr val="E72582"/>
                        </a:solidFill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743716" y="1210976"/>
            <a:ext cx="106408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楷体_GBK"/>
                <a:cs typeface="Times New Roman"/>
              </a:rPr>
              <a:t>这首诗写的是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        )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的景象。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600">
                <a:latin typeface="方正楷体_GBK"/>
                <a:ea typeface="方正楷体_GBK"/>
                <a:cs typeface="Times New Roman"/>
              </a:rPr>
              <a:t>)</a:t>
            </a:r>
            <a:endParaRPr lang="zh-CN" altLang="zh-CN" sz="360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BZ"/>
                <a:ea typeface="方正楷体_GBK"/>
                <a:cs typeface="Times New Roman"/>
              </a:rPr>
              <a:t>①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春天的早晨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　　　</a:t>
            </a:r>
            <a:r>
              <a:rPr lang="en-US" altLang="zh-CN" sz="3600">
                <a:latin typeface="NEU-BZ"/>
                <a:ea typeface="方正楷体_GBK"/>
                <a:cs typeface="Times New Roman"/>
              </a:rPr>
              <a:t>②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夏天的夜晚</a:t>
            </a:r>
            <a:endParaRPr lang="zh-CN" altLang="zh-CN" sz="3600">
              <a:effectLst/>
              <a:latin typeface="Calibri"/>
              <a:ea typeface="方正楷体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70584" y="144230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一年级语文下册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204</Words>
  <Application>Microsoft Office PowerPoint</Application>
  <PresentationFormat>宽屏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Calibri</vt:lpstr>
      <vt:lpstr>汉仪雅酷黑 95W</vt:lpstr>
      <vt:lpstr>方正隶变_GBK</vt:lpstr>
      <vt:lpstr>方正大标宋简体</vt:lpstr>
      <vt:lpstr>方正仿宋_GBK</vt:lpstr>
      <vt:lpstr>方正黑体_GBK</vt:lpstr>
      <vt:lpstr>方正大标宋_GBK</vt:lpstr>
      <vt:lpstr>NEU-XT</vt:lpstr>
      <vt:lpstr>NEU-HZ</vt:lpstr>
      <vt:lpstr>楷体</vt:lpstr>
      <vt:lpstr>方正小标宋_GBK</vt:lpstr>
      <vt:lpstr>Arial</vt:lpstr>
      <vt:lpstr>方正楷体_GBK</vt:lpstr>
      <vt:lpstr>Wingdings</vt:lpstr>
      <vt:lpstr>Times New Roman</vt:lpstr>
      <vt:lpstr>微软雅黑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243</cp:revision>
  <dcterms:created xsi:type="dcterms:W3CDTF">2019-06-19T02:08:00Z</dcterms:created>
  <dcterms:modified xsi:type="dcterms:W3CDTF">2026-02-27T06:46:03Z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