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525" r:id="rId10"/>
    <p:sldId id="498" r:id="rId11"/>
    <p:sldId id="526" r:id="rId12"/>
    <p:sldId id="530" r:id="rId13"/>
    <p:sldId id="427" r:id="rId14"/>
  </p:sldIdLst>
  <p:sldSz cx="12192000" cy="6858000"/>
  <p:notesSz cx="6858000" cy="9144000"/>
  <p:embeddedFontLst>
    <p:embeddedFont>
      <p:font typeface="NEU-XT" pitchFamily="18" charset="-122"/>
      <p:regular r:id="rId15"/>
    </p:embeddedFont>
    <p:embeddedFont>
      <p:font typeface="方正隶变_GBK" charset="-122"/>
      <p:regular r:id="rId16"/>
    </p:embeddedFont>
    <p:embeddedFont>
      <p:font typeface="楷体" pitchFamily="49" charset="-122"/>
      <p:regular r:id="rId17"/>
    </p:embeddedFont>
    <p:embeddedFont>
      <p:font typeface="方正大标宋_GBK" charset="-122"/>
      <p:regular r:id="rId18"/>
    </p:embeddedFont>
    <p:embeddedFont>
      <p:font typeface="方正书宋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微软雅黑" pitchFamily="34" charset="-122"/>
      <p:regular r:id="rId24"/>
      <p:bold r:id="rId25"/>
    </p:embeddedFont>
    <p:embeddedFont>
      <p:font typeface="方正楷体_GBK" pitchFamily="65" charset="-122"/>
      <p:regular r:id="rId26"/>
    </p:embeddedFont>
    <p:embeddedFont>
      <p:font typeface="方正仿宋_GBK" pitchFamily="65" charset="-122"/>
      <p:regular r:id="rId27"/>
    </p:embeddedFont>
    <p:embeddedFont>
      <p:font typeface="方正小标宋_GBK" pitchFamily="65" charset="-122"/>
      <p:regular r:id="rId28"/>
    </p:embeddedFont>
    <p:embeddedFont>
      <p:font typeface="华文宋体" pitchFamily="2" charset="-122"/>
      <p:regular r:id="rId29"/>
    </p:embeddedFont>
    <p:embeddedFont>
      <p:font typeface="方正大标宋简体" charset="-122"/>
      <p:regular r:id="rId30"/>
    </p:embeddedFont>
    <p:embeddedFont>
      <p:font typeface="方正黑体_GBK" pitchFamily="65" charset="-122"/>
      <p:regular r:id="rId31"/>
    </p:embeddedFont>
    <p:embeddedFont>
      <p:font typeface="NEU-HZ" pitchFamily="2" charset="-122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9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8.jp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树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和喜鹊</a:t>
            </a:r>
            <a:endParaRPr lang="zh-CN" altLang="en-US" sz="6000" b="1" dirty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026" y="1614977"/>
            <a:ext cx="10668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阅读儿歌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太阳光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金亮亮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雄鸡唱三唱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花儿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醒来了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鸟儿忙梳妆。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喜鹊造新房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小蜜蜂采蜜糖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幸福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的生活从哪里来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要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靠劳动来创造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0026" y="890552"/>
            <a:ext cx="10668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青青的叶儿红红的花儿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小蝴蝶贪玩耍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不爱劳动不学习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我们大家不学它。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要学喜鹊造新房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要学蜜蜂采蜜糖。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劳动的快乐说不尽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劳动的创造最光荣。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7136" y="4306872"/>
            <a:ext cx="108547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儿歌中的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爱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劳动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贪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玩耍。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2970962" y="443400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小喜鹊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39196" y="442162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小蜜蜂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83866" y="442656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小蝴蝶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2" y="917892"/>
            <a:ext cx="108190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读儿歌可以知道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劳动的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说不尽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劳动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光荣。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我们应该向儿歌中的谁学习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为什么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10024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快乐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7730" y="179965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创造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0267" y="3619757"/>
            <a:ext cx="1081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我们应该向小喜鹊和小蜜蜂学习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因为他们爱劳动。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371" y="1662224"/>
            <a:ext cx="1023177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写偏旁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再写出带有这个偏旁的字。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shī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tóu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endParaRPr lang="en-US" altLang="zh-CN" sz="3600" dirty="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shuāng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rén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pánɡ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344" y="2759977"/>
            <a:ext cx="1285825" cy="1273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307955" y="31058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8836" y="289172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居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26558" y="52547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4941168"/>
            <a:ext cx="1285825" cy="1273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6948402" y="5116233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很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7" y="862678"/>
            <a:ext cx="1094705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二、读句子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给加点的多音字选择恰当的读音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画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从前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这里只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zhī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zhǐ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有一棵树和一只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zhī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喜鹊。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人们把花的种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zhǒnɡ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zhònɡ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子种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zhǒnɡ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zhònɡ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在地里。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虫儿们发出欢乐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lè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yuè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的叫声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好像动听的音乐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lè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yuè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933941" y="20629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57410" y="203078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368085" y="28900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606765" y="29235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719736" y="456784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344472" y="458112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711328" y="18792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19019" y="18448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799856" y="27809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814763" y="27646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367808" y="436510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14917" y="52292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2605" y="1002269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94" y="2005378"/>
            <a:ext cx="9781890" cy="188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2" y="4313419"/>
            <a:ext cx="6177801" cy="1844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726522"/>
              </p:ext>
            </p:extLst>
          </p:nvPr>
        </p:nvGraphicFramePr>
        <p:xfrm>
          <a:off x="837588" y="2881968"/>
          <a:ext cx="2224394" cy="859522"/>
        </p:xfrm>
        <a:graphic>
          <a:graphicData uri="http://schemas.openxmlformats.org/drawingml/2006/table">
            <a:tbl>
              <a:tblPr firstRow="1" firstCol="1" bandRow="1"/>
              <a:tblGrid>
                <a:gridCol w="1112197"/>
                <a:gridCol w="1112197"/>
              </a:tblGrid>
              <a:tr h="8595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755771"/>
              </p:ext>
            </p:extLst>
          </p:nvPr>
        </p:nvGraphicFramePr>
        <p:xfrm>
          <a:off x="4538445" y="2843868"/>
          <a:ext cx="2088858" cy="872455"/>
        </p:xfrm>
        <a:graphic>
          <a:graphicData uri="http://schemas.openxmlformats.org/drawingml/2006/table">
            <a:tbl>
              <a:tblPr firstRow="1" firstCol="1" bandRow="1"/>
              <a:tblGrid>
                <a:gridCol w="1044429"/>
                <a:gridCol w="1044429"/>
              </a:tblGrid>
              <a:tr h="87245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567391"/>
              </p:ext>
            </p:extLst>
          </p:nvPr>
        </p:nvGraphicFramePr>
        <p:xfrm>
          <a:off x="8077288" y="2872961"/>
          <a:ext cx="216567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82835"/>
                <a:gridCol w="1082835"/>
              </a:tblGrid>
              <a:tr h="65880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063183"/>
              </p:ext>
            </p:extLst>
          </p:nvPr>
        </p:nvGraphicFramePr>
        <p:xfrm>
          <a:off x="956865" y="5155384"/>
          <a:ext cx="2230952" cy="859522"/>
        </p:xfrm>
        <a:graphic>
          <a:graphicData uri="http://schemas.openxmlformats.org/drawingml/2006/table">
            <a:tbl>
              <a:tblPr firstRow="1" firstCol="1" bandRow="1"/>
              <a:tblGrid>
                <a:gridCol w="1115476"/>
                <a:gridCol w="1115476"/>
              </a:tblGrid>
              <a:tr h="85952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700998"/>
              </p:ext>
            </p:extLst>
          </p:nvPr>
        </p:nvGraphicFramePr>
        <p:xfrm>
          <a:off x="4570689" y="5235568"/>
          <a:ext cx="2356094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178047"/>
                <a:gridCol w="1178047"/>
              </a:tblGrid>
              <a:tr h="8128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6792"/>
            <a:ext cx="1079383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写一写。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好多好多的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树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____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u="sng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安静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安安静静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快乐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明白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一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只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喜鹊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大树　　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鸟窝　　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邻居</a:t>
            </a:r>
          </a:p>
        </p:txBody>
      </p:sp>
      <p:sp>
        <p:nvSpPr>
          <p:cNvPr id="6" name="矩形 5"/>
          <p:cNvSpPr/>
          <p:nvPr/>
        </p:nvSpPr>
        <p:spPr>
          <a:xfrm>
            <a:off x="1173540" y="26305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44294" y="26305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32801" y="26305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西瓜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71753" y="26305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72537" y="2664070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81642" y="26186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25556" y="424940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快快乐乐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58314" y="424940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明明白白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66075" y="59360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92602" y="59360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41306" y="59407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1094"/>
            <a:ext cx="1081900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五、句子练习。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每颗树上都有鸟窝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每个鸟窝里都有喜鹊。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照样子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补充句子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树很孤单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喜鹊也很孤单。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用加点词造句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2620" y="342900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每所学校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8605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红旗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5280" y="342899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每面红旗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4285" y="422416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五角星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5851625"/>
            <a:ext cx="7724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小鸟没有了伙伴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它很孤单。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857398" y="5406837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6" y="866792"/>
            <a:ext cx="1061766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将正确的序号填到括号里。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叽叽喳喳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快快乐乐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安安静静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平平安安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小朋友们在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地做游戏。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弟弟喝完奶后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地睡了。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小鸟在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地唱歌。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我高高兴兴上学去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回家来。</a:t>
            </a:r>
          </a:p>
        </p:txBody>
      </p:sp>
      <p:sp>
        <p:nvSpPr>
          <p:cNvPr id="6" name="矩形 5"/>
          <p:cNvSpPr/>
          <p:nvPr/>
        </p:nvSpPr>
        <p:spPr>
          <a:xfrm>
            <a:off x="3760510" y="34982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30250" y="42420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8474" y="51384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52528" y="59361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71067"/>
            <a:ext cx="1081900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七、阅读文段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每天天一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亮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喜鹊们叽叽喳喳叫几声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打着招呼一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起飞出去了。天一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黑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他们又叽叽喳喳地一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起飞回窝里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安安静静地睡觉了。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4064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600" u="wavy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树</a:t>
            </a:r>
            <a:r>
              <a:rPr lang="zh-CN" altLang="zh-CN" sz="3600" u="wavy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很快乐</a:t>
            </a:r>
            <a:r>
              <a:rPr lang="en-US" altLang="zh-CN" sz="3600" u="wavy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wavy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喜鹊也很快乐。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里写出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字的读音。</a:t>
            </a:r>
          </a:p>
        </p:txBody>
      </p:sp>
      <p:sp>
        <p:nvSpPr>
          <p:cNvPr id="6" name="矩形 5"/>
          <p:cNvSpPr/>
          <p:nvPr/>
        </p:nvSpPr>
        <p:spPr>
          <a:xfrm>
            <a:off x="4076533" y="185007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yí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41506" y="265578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yì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18270" y="265258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yì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7864" y="344178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yì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64858" y="932924"/>
            <a:ext cx="1086933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仿照文段中画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          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的句子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补写下面的句子。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很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也很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树和喜鹊为什么都感到快乐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喜鹊叽叽喳喳地叫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很快乐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他们都有了朋友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不再孤单了。</a:t>
            </a:r>
            <a:endParaRPr lang="zh-CN" altLang="en-US" sz="3600" dirty="0"/>
          </a:p>
        </p:txBody>
      </p:sp>
      <p:pic>
        <p:nvPicPr>
          <p:cNvPr id="10" name="image71.jpeg" descr="source:si_idp81113592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026132" y="1086153"/>
            <a:ext cx="940149" cy="54749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56865" y="18667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妈妈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07351" y="18667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开心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96206" y="18667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2559" y="18499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开心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36557" y="27334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334</Words>
  <Application>Microsoft Office PowerPoint</Application>
  <PresentationFormat>自定义</PresentationFormat>
  <Paragraphs>145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NEU-XT</vt:lpstr>
      <vt:lpstr>方正隶变_GBK</vt:lpstr>
      <vt:lpstr>楷体</vt:lpstr>
      <vt:lpstr>方正大标宋_GBK</vt:lpstr>
      <vt:lpstr>方正书宋_GBK</vt:lpstr>
      <vt:lpstr>NEU-BZ</vt:lpstr>
      <vt:lpstr>微软雅黑</vt:lpstr>
      <vt:lpstr>方正楷体_GBK</vt:lpstr>
      <vt:lpstr>汉仪雅酷黑 95W</vt:lpstr>
      <vt:lpstr>方正仿宋_GBK</vt:lpstr>
      <vt:lpstr>方正小标宋_GBK</vt:lpstr>
      <vt:lpstr>华文宋体</vt:lpstr>
      <vt:lpstr>Wingdings</vt:lpstr>
      <vt:lpstr>方正大标宋简体</vt:lpstr>
      <vt:lpstr>方正黑体_GBK</vt:lpstr>
      <vt:lpstr>NEU-HZ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256</cp:revision>
  <dcterms:created xsi:type="dcterms:W3CDTF">2019-06-19T02:08:00Z</dcterms:created>
  <dcterms:modified xsi:type="dcterms:W3CDTF">2026-03-14T08:03:17Z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