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10" r:id="rId6"/>
    <p:sldId id="427" r:id="rId7"/>
  </p:sldIdLst>
  <p:sldSz cx="12192000" cy="6858000"/>
  <p:notesSz cx="6858000" cy="9144000"/>
  <p:embeddedFontLst>
    <p:embeddedFont>
      <p:font typeface="华文宋体" panose="02010600030101010101" charset="-122"/>
      <p:regular r:id="rId8"/>
    </p:embeddedFont>
    <p:embeddedFont>
      <p:font typeface="方正黑体_GBK" panose="03000509000000000000" pitchFamily="65" charset="-122"/>
      <p:regular r:id="rId9"/>
    </p:embeddedFont>
    <p:embeddedFont>
      <p:font typeface="NEU-BZ" panose="02010600010101010101" pitchFamily="2" charset="-122"/>
      <p:regular r:id="rId10"/>
      <p:bold r:id="rId11"/>
      <p:italic r:id="rId12"/>
      <p:boldItalic r:id="rId13"/>
    </p:embeddedFont>
    <p:embeddedFont>
      <p:font typeface="NEU-HZ" panose="02010600010101010101" pitchFamily="2" charset="-122"/>
      <p:regular r:id="rId14"/>
      <p:italic r:id="rId15"/>
    </p:embeddedFont>
    <p:embeddedFont>
      <p:font typeface="方正大标宋简体" panose="02010600030101010101" charset="-122"/>
      <p:regular r:id="rId16"/>
    </p:embeddedFont>
    <p:embeddedFont>
      <p:font typeface="方正小标宋_GBK" panose="03000509000000000000" pitchFamily="65" charset="-122"/>
      <p:regular r:id="rId17"/>
    </p:embeddedFont>
    <p:embeddedFont>
      <p:font typeface="楷体" panose="02010609060101010101" pitchFamily="49" charset="-122"/>
      <p:regular r:id="rId18"/>
    </p:embeddedFont>
    <p:embeddedFont>
      <p:font typeface="方正仿宋_GBK" panose="03000509000000000000" pitchFamily="65" charset="-122"/>
      <p:regular r:id="rId19"/>
    </p:embeddedFont>
    <p:embeddedFont>
      <p:font typeface="微软雅黑" panose="020B0503020204020204" pitchFamily="34" charset="-122"/>
      <p:regular r:id="rId20"/>
      <p:bold r:id="rId21"/>
    </p:embeddedFont>
    <p:embeddedFont>
      <p:font typeface="方正大标宋_GBK" panose="03000509000000000000" pitchFamily="65" charset="-122"/>
      <p:regular r:id="rId22"/>
    </p:embeddedFont>
    <p:embeddedFont>
      <p:font typeface="方正隶变_GBK" panose="03000509000000000000" pitchFamily="65" charset="-122"/>
      <p:regular r:id="rId23"/>
    </p:embeddedFont>
    <p:embeddedFont>
      <p:font typeface="方正楷体_GBK" panose="03000509000000000000" pitchFamily="65" charset="-122"/>
      <p:regular r:id="rId24"/>
    </p:embeddedFont>
    <p:embeddedFont>
      <p:font typeface="NEU-XT" panose="02020503000000020003" pitchFamily="18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11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</a:t>
            </a:r>
            <a:r>
              <a:rPr lang="zh-CN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热爱中国共产党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zh-CN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27B2B21-B018-43B5-AD52-06A571C2FC03}"/>
              </a:ext>
            </a:extLst>
          </p:cNvPr>
          <p:cNvSpPr/>
          <p:nvPr/>
        </p:nvSpPr>
        <p:spPr>
          <a:xfrm>
            <a:off x="505460" y="861094"/>
            <a:ext cx="10431126" cy="4385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一、选择加点字的正确读音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画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􀳫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热爱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yè</a:t>
            </a:r>
            <a:r>
              <a:rPr lang="zh-CN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rè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成长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céng</a:t>
            </a:r>
            <a:r>
              <a:rPr lang="zh-CN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chéng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幸福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xìn</a:t>
            </a:r>
            <a:r>
              <a:rPr lang="zh-CN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xìng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            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怀抱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bào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dào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生产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chǎn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cǎn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            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太阳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yán</a:t>
            </a:r>
            <a:r>
              <a:rPr lang="zh-CN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yáng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86B5138-EB4F-499A-8BCE-BBE941DB3539}"/>
              </a:ext>
            </a:extLst>
          </p:cNvPr>
          <p:cNvSpPr txBox="1"/>
          <p:nvPr/>
        </p:nvSpPr>
        <p:spPr>
          <a:xfrm>
            <a:off x="523566" y="2571233"/>
            <a:ext cx="7024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2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A9F79F0-C3F0-42F6-905E-D5F9D4D58235}"/>
              </a:ext>
            </a:extLst>
          </p:cNvPr>
          <p:cNvSpPr txBox="1"/>
          <p:nvPr/>
        </p:nvSpPr>
        <p:spPr>
          <a:xfrm>
            <a:off x="5537541" y="2571233"/>
            <a:ext cx="7024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2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C547AD38-E2B8-41F9-8DCD-632133EA1365}"/>
              </a:ext>
            </a:extLst>
          </p:cNvPr>
          <p:cNvSpPr txBox="1"/>
          <p:nvPr/>
        </p:nvSpPr>
        <p:spPr>
          <a:xfrm>
            <a:off x="503927" y="3711046"/>
            <a:ext cx="7024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2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BE3FB892-904A-4C88-ADE1-649E0ACD5C96}"/>
              </a:ext>
            </a:extLst>
          </p:cNvPr>
          <p:cNvSpPr txBox="1"/>
          <p:nvPr/>
        </p:nvSpPr>
        <p:spPr>
          <a:xfrm>
            <a:off x="6008687" y="3669165"/>
            <a:ext cx="7024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2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B6724008-1990-4D1C-AF77-AB034511DA85}"/>
              </a:ext>
            </a:extLst>
          </p:cNvPr>
          <p:cNvSpPr txBox="1"/>
          <p:nvPr/>
        </p:nvSpPr>
        <p:spPr>
          <a:xfrm>
            <a:off x="956865" y="4800027"/>
            <a:ext cx="7024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2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FFAA73B-5CEB-43EB-96C4-62FCE155C7D0}"/>
              </a:ext>
            </a:extLst>
          </p:cNvPr>
          <p:cNvSpPr txBox="1"/>
          <p:nvPr/>
        </p:nvSpPr>
        <p:spPr>
          <a:xfrm>
            <a:off x="5999633" y="4767097"/>
            <a:ext cx="7024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2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1FD46A62-5965-4943-B00D-F88CC8A0AFE9}"/>
              </a:ext>
            </a:extLst>
          </p:cNvPr>
          <p:cNvSpPr txBox="1"/>
          <p:nvPr/>
        </p:nvSpPr>
        <p:spPr>
          <a:xfrm>
            <a:off x="2546472" y="234795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C1A40F30-1E74-4174-B6A6-DB66DB2C7898}"/>
              </a:ext>
            </a:extLst>
          </p:cNvPr>
          <p:cNvSpPr txBox="1"/>
          <p:nvPr/>
        </p:nvSpPr>
        <p:spPr>
          <a:xfrm>
            <a:off x="8938216" y="239474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59821B8D-F393-4F7F-91AE-C70DB574C781}"/>
              </a:ext>
            </a:extLst>
          </p:cNvPr>
          <p:cNvSpPr txBox="1"/>
          <p:nvPr/>
        </p:nvSpPr>
        <p:spPr>
          <a:xfrm>
            <a:off x="3053464" y="349681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2E5BE762-2A11-4AC1-BE3D-211D89FC5100}"/>
              </a:ext>
            </a:extLst>
          </p:cNvPr>
          <p:cNvSpPr txBox="1"/>
          <p:nvPr/>
        </p:nvSpPr>
        <p:spPr>
          <a:xfrm>
            <a:off x="6995025" y="345003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A39CE489-F166-4212-A229-64972C603EB4}"/>
              </a:ext>
            </a:extLst>
          </p:cNvPr>
          <p:cNvSpPr txBox="1"/>
          <p:nvPr/>
        </p:nvSpPr>
        <p:spPr>
          <a:xfrm>
            <a:off x="2175359" y="455286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EE2576ED-6B6C-439C-AE39-2909AA16D777}"/>
              </a:ext>
            </a:extLst>
          </p:cNvPr>
          <p:cNvSpPr txBox="1"/>
          <p:nvPr/>
        </p:nvSpPr>
        <p:spPr>
          <a:xfrm>
            <a:off x="8378504" y="458579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15" name="矩形 14"/>
          <p:cNvSpPr/>
          <p:nvPr/>
        </p:nvSpPr>
        <p:spPr>
          <a:xfrm>
            <a:off x="505460" y="966421"/>
            <a:ext cx="112053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二、先在田字格中描出汉字的偏旁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再写一写偏旁的名称。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222" y="2253641"/>
            <a:ext cx="4809412" cy="12454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222" y="4170773"/>
            <a:ext cx="5011947" cy="131280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5222" y="2191217"/>
            <a:ext cx="5138016" cy="128787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6219" y="4150759"/>
            <a:ext cx="5216021" cy="131891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5554CA7-9B95-4520-910E-84580E43B17A}"/>
              </a:ext>
            </a:extLst>
          </p:cNvPr>
          <p:cNvSpPr/>
          <p:nvPr/>
        </p:nvSpPr>
        <p:spPr>
          <a:xfrm>
            <a:off x="505460" y="841080"/>
            <a:ext cx="11006454" cy="41780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三、读句子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鸟儿喜欢蓝天</a:t>
            </a:r>
            <a:r>
              <a:rPr lang="en-US" altLang="zh-CN" sz="3600" dirty="0">
                <a:solidFill>
                  <a:srgbClr val="000000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鸟儿在天空中飞翔。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喜欢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的近义词是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用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画出句中表示地方的词语。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935B4E9-DDBC-4222-A712-5BACB29E08A0}"/>
              </a:ext>
            </a:extLst>
          </p:cNvPr>
          <p:cNvSpPr/>
          <p:nvPr/>
        </p:nvSpPr>
        <p:spPr>
          <a:xfrm>
            <a:off x="5261344" y="342900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喜爱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172AE0F4-2708-4E14-8341-6B9ADD9B7822}"/>
              </a:ext>
            </a:extLst>
          </p:cNvPr>
          <p:cNvCxnSpPr>
            <a:cxnSpLocks/>
          </p:cNvCxnSpPr>
          <p:nvPr/>
        </p:nvCxnSpPr>
        <p:spPr>
          <a:xfrm>
            <a:off x="3277354" y="3203186"/>
            <a:ext cx="1013988" cy="0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5554CA7-9B95-4520-910E-84580E43B17A}"/>
              </a:ext>
            </a:extLst>
          </p:cNvPr>
          <p:cNvSpPr/>
          <p:nvPr/>
        </p:nvSpPr>
        <p:spPr>
          <a:xfrm>
            <a:off x="505460" y="841080"/>
            <a:ext cx="11006454" cy="4704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仿照上面的句式填一填。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鱼儿喜欢大海。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鱼儿在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游泳。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马儿喜欢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马儿在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928C87E-3DC1-4D55-B69E-A0DD75592FB7}"/>
              </a:ext>
            </a:extLst>
          </p:cNvPr>
          <p:cNvSpPr/>
          <p:nvPr/>
        </p:nvSpPr>
        <p:spPr>
          <a:xfrm>
            <a:off x="2871996" y="2880043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大海里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B0F4180-6F37-46A2-9871-2C9076FF72F0}"/>
              </a:ext>
            </a:extLst>
          </p:cNvPr>
          <p:cNvSpPr/>
          <p:nvPr/>
        </p:nvSpPr>
        <p:spPr>
          <a:xfrm>
            <a:off x="3728486" y="382101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草原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613397A-9494-443C-85A5-4F376FCA9834}"/>
              </a:ext>
            </a:extLst>
          </p:cNvPr>
          <p:cNvSpPr/>
          <p:nvPr/>
        </p:nvSpPr>
        <p:spPr>
          <a:xfrm>
            <a:off x="2504596" y="476197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草原上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A1A3CE45-5916-44B3-9886-106EF9D06528}"/>
              </a:ext>
            </a:extLst>
          </p:cNvPr>
          <p:cNvSpPr/>
          <p:nvPr/>
        </p:nvSpPr>
        <p:spPr>
          <a:xfrm>
            <a:off x="5686858" y="476197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奔跑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5524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199</Words>
  <Application>Microsoft Office PowerPoint</Application>
  <PresentationFormat>宽屏</PresentationFormat>
  <Paragraphs>49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华文宋体</vt:lpstr>
      <vt:lpstr>方正黑体_GBK</vt:lpstr>
      <vt:lpstr>NEU-BZ</vt:lpstr>
      <vt:lpstr>NEU-HZ</vt:lpstr>
      <vt:lpstr>方正大标宋简体</vt:lpstr>
      <vt:lpstr>Arial</vt:lpstr>
      <vt:lpstr>方正小标宋_GBK</vt:lpstr>
      <vt:lpstr>Times New Roman</vt:lpstr>
      <vt:lpstr>汉仪雅酷黑 95W</vt:lpstr>
      <vt:lpstr>楷体</vt:lpstr>
      <vt:lpstr>方正仿宋_GBK</vt:lpstr>
      <vt:lpstr>微软雅黑</vt:lpstr>
      <vt:lpstr>方正大标宋_GBK</vt:lpstr>
      <vt:lpstr>Wingdings</vt:lpstr>
      <vt:lpstr>方正隶变_GBK</vt:lpstr>
      <vt:lpstr>方正楷体_GBK</vt:lpstr>
      <vt:lpstr>NEU-XT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247</cp:revision>
  <dcterms:created xsi:type="dcterms:W3CDTF">2019-06-19T02:08:00Z</dcterms:created>
  <dcterms:modified xsi:type="dcterms:W3CDTF">2026-02-27T07:19:05Z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