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498" r:id="rId7"/>
    <p:sldId id="525" r:id="rId8"/>
    <p:sldId id="526" r:id="rId9"/>
    <p:sldId id="427" r:id="rId10"/>
  </p:sldIdLst>
  <p:sldSz cx="12192000" cy="6858000"/>
  <p:notesSz cx="6858000" cy="9144000"/>
  <p:embeddedFontLst>
    <p:embeddedFont>
      <p:font typeface="楷体" pitchFamily="49" charset="-122"/>
      <p:regular r:id="rId11"/>
    </p:embeddedFont>
    <p:embeddedFont>
      <p:font typeface="方正黑体_GBK" pitchFamily="65" charset="-122"/>
      <p:regular r:id="rId12"/>
    </p:embeddedFont>
    <p:embeddedFont>
      <p:font typeface="华文宋体" pitchFamily="2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隶变_GBK" charset="-122"/>
      <p:regular r:id="rId22"/>
    </p:embeddedFont>
    <p:embeddedFont>
      <p:font typeface="NEU-HZ" pitchFamily="2" charset="-122"/>
      <p:regular r:id="rId23"/>
      <p:italic r:id="rId24"/>
    </p:embeddedFont>
    <p:embeddedFont>
      <p:font typeface="方正书宋_GBK" pitchFamily="65" charset="-122"/>
      <p:regular r:id="rId25"/>
    </p:embeddedFont>
    <p:embeddedFont>
      <p:font typeface="微软雅黑" pitchFamily="34" charset="-122"/>
      <p:regular r:id="rId26"/>
      <p:bold r:id="rId27"/>
    </p:embeddedFont>
    <p:embeddedFont>
      <p:font typeface="方正大标宋_GBK" charset="-122"/>
      <p:regular r:id="rId28"/>
    </p:embeddedFont>
    <p:embeddedFont>
      <p:font typeface="NEU-XT" pitchFamily="18" charset="-122"/>
      <p:regular r:id="rId29"/>
    </p:embeddedFont>
    <p:embeddedFont>
      <p:font typeface="方正大标宋简体" charset="-122"/>
      <p:regular r:id="rId30"/>
    </p:embeddedFont>
    <p:embeddedFont>
      <p:font typeface="方正楷体_GBK" pitchFamily="65" charset="-122"/>
      <p:regular r:id="rId31"/>
    </p:embeddedFont>
    <p:embeddedFont>
      <p:font typeface="方正仿宋_GBK" pitchFamily="65" charset="-122"/>
      <p:regular r:id="rId32"/>
    </p:embeddedFont>
    <p:embeddedFont>
      <p:font typeface="方正小标宋_GBK" pitchFamily="65" charset="-122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font" Target="fonts/font2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font" Target="fonts/font22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8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夜色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304" y="1488249"/>
            <a:ext cx="1065122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写生字。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他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bǎ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en-US" sz="3600" dirty="0" smtClean="0">
                <a:latin typeface="方正楷体_GBK"/>
                <a:ea typeface="方正楷体_GBK"/>
                <a:cs typeface="Times New Roman"/>
              </a:rPr>
              <a:t>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xiào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话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jiǎnɡ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了又</a:t>
            </a:r>
            <a:r>
              <a:rPr lang="en-US" altLang="zh-CN" sz="3600" dirty="0" err="1" smtClean="0">
                <a:latin typeface="NEU-XT"/>
                <a:ea typeface="方正楷体_GBK"/>
                <a:cs typeface="Times New Roman"/>
              </a:rPr>
              <a:t>jiǎnɡ</a:t>
            </a:r>
            <a:endParaRPr lang="en-US" altLang="zh-CN" sz="3600" dirty="0" smtClean="0">
              <a:latin typeface="NEU-XT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。同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yànɡ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        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内容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大家不喜欢听。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小兰背上红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sè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书包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xiào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着跟妈妈说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zài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NEU-XT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见。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27373" y="25128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33866" y="25128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68007" y="25128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2780" y="33748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06491" y="32887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06028" y="420378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93827" y="41238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70982" y="49539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4" y="867115"/>
            <a:ext cx="1037438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二、一字组多词。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勇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再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(        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样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2359" y="191496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胆子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77079" y="191496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35643" y="1914962"/>
            <a:ext cx="12121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胆色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32359" y="274988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勇气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93842" y="274310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勇士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39838" y="273856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勇敢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8271" y="354433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再会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93842" y="354433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再次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34247" y="355272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再见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08271" y="439999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样子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77079" y="437909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00691" y="437618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同样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25" y="871229"/>
            <a:ext cx="107938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三、照样子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补充句子。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可我一看窗外心就乱跳。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小丽一听到音乐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就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一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就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097224" y="215579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337" y="266436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开始跳舞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34773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96667" y="347372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回到家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55269" y="348176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开始做作业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605897" y="933124"/>
            <a:ext cx="1062696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四、在朗读停顿正确的句子后面画</a:t>
            </a:r>
            <a:r>
              <a:rPr lang="en-US" altLang="zh-CN" sz="3600" dirty="0" smtClean="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en-US" sz="45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 dirty="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妈妈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/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把勇敢的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/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故事讲了又讲。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原来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/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花草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/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都像白天一样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/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微笑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 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en-US" sz="3600" dirty="0"/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949479" y="258094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1301" y="1527298"/>
            <a:ext cx="1090289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读课内文段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爸爸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晚上偏要拉我去散步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原来花草都像白天一样微笑。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从此再黑再黑的夜晚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我也能看见小鸟怎样在月光下睡觉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……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1968" y="5203735"/>
            <a:ext cx="10508005" cy="1666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爸爸晚上拉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去散步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看到了什么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——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画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出来。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589329" y="3817076"/>
            <a:ext cx="4616814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929" y="4901079"/>
            <a:ext cx="10307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后来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很怕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不怕</a:t>
            </a:r>
            <a:r>
              <a:rPr lang="en-US" altLang="zh-CN" sz="3600" dirty="0" smtClean="0"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黑夜了。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用</a:t>
            </a:r>
            <a:r>
              <a:rPr lang="en-US" altLang="zh-CN" sz="3600" dirty="0" smtClean="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选出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dirty="0" smtClean="0">
                <a:latin typeface="NEU-BZ"/>
                <a:ea typeface="方正楷体_GBK"/>
                <a:cs typeface="Times New Roman"/>
              </a:rPr>
              <a:t>“               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画出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不害怕黑夜的句子。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8" name="image92.jpeg" descr="source:si_idp81712182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752759" y="5778242"/>
            <a:ext cx="1560935" cy="909015"/>
          </a:xfrm>
          <a:prstGeom prst="rect">
            <a:avLst/>
          </a:prstGeom>
        </p:spPr>
      </p:pic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820733" y="511844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5460" y="884522"/>
            <a:ext cx="10786122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 smtClean="0"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600" dirty="0" smtClean="0">
                <a:latin typeface="Calibri"/>
                <a:ea typeface="方正仿宋_GBK"/>
                <a:cs typeface="Times New Roman"/>
              </a:rPr>
              <a:t>爸爸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晚上偏要拉我去散步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原来花草都像白天一样微笑。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从此再黑再黑的夜晚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Calibri"/>
                <a:ea typeface="方正仿宋_GBK"/>
                <a:cs typeface="Times New Roman"/>
              </a:rPr>
              <a:t>	</a:t>
            </a:r>
            <a:r>
              <a:rPr lang="zh-CN" altLang="zh-CN" sz="3600" dirty="0">
                <a:uFill>
                  <a:solidFill>
                    <a:srgbClr val="E72582"/>
                  </a:solidFill>
                </a:uFill>
                <a:latin typeface="Calibri"/>
                <a:ea typeface="方正仿宋_GBK"/>
                <a:cs typeface="Times New Roman"/>
              </a:rPr>
              <a:t>我也能看见小鸟怎样在月光下睡觉</a:t>
            </a:r>
            <a:r>
              <a:rPr lang="en-US" altLang="zh-CN" sz="3600" dirty="0">
                <a:uFill>
                  <a:solidFill>
                    <a:srgbClr val="E72582"/>
                  </a:solidFill>
                </a:uFill>
                <a:latin typeface="方正仿宋_GBK"/>
                <a:ea typeface="方正楷体_GBK"/>
                <a:cs typeface="Times New Roman"/>
              </a:rPr>
              <a:t>……</a:t>
            </a:r>
            <a:endParaRPr lang="zh-CN" altLang="zh-CN" sz="3600" dirty="0">
              <a:uFill>
                <a:solidFill>
                  <a:srgbClr val="E72582"/>
                </a:solidFill>
              </a:uFill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6474" y="3085738"/>
            <a:ext cx="4397590" cy="221928"/>
            <a:chOff x="1566474" y="3085738"/>
            <a:chExt cx="4397590" cy="221928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0F01A440-A123-43C6-A367-A756052D38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66474" y="3093053"/>
              <a:ext cx="1210051" cy="21353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0F01A440-A123-43C6-A367-A756052D3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4624" r="5115"/>
            <a:stretch/>
          </p:blipFill>
          <p:spPr>
            <a:xfrm>
              <a:off x="2695575" y="3094127"/>
              <a:ext cx="1092200" cy="213539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0F01A440-A123-43C6-A367-A756052D3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4624" r="5115"/>
            <a:stretch/>
          </p:blipFill>
          <p:spPr>
            <a:xfrm>
              <a:off x="3791744" y="3085738"/>
              <a:ext cx="1092200" cy="213539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0F01A440-A123-43C6-A367-A756052D38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4624" r="5115"/>
            <a:stretch/>
          </p:blipFill>
          <p:spPr>
            <a:xfrm>
              <a:off x="4871864" y="3090634"/>
              <a:ext cx="1092200" cy="213539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1559496" y="3852659"/>
            <a:ext cx="7693180" cy="230317"/>
            <a:chOff x="1559496" y="3852659"/>
            <a:chExt cx="7693180" cy="230317"/>
          </a:xfrm>
        </p:grpSpPr>
        <p:grpSp>
          <p:nvGrpSpPr>
            <p:cNvPr id="19" name="组合 18"/>
            <p:cNvGrpSpPr/>
            <p:nvPr/>
          </p:nvGrpSpPr>
          <p:grpSpPr>
            <a:xfrm>
              <a:off x="1559496" y="3861048"/>
              <a:ext cx="4397590" cy="221928"/>
              <a:chOff x="1566474" y="3085738"/>
              <a:chExt cx="4397590" cy="221928"/>
            </a:xfrm>
          </p:grpSpPr>
          <p:pic>
            <p:nvPicPr>
              <p:cNvPr id="20" name="图片 19">
                <a:extLst>
                  <a:ext uri="{FF2B5EF4-FFF2-40B4-BE49-F238E27FC236}">
                    <a16:creationId xmlns="" xmlns:a16="http://schemas.microsoft.com/office/drawing/2014/main" id="{0F01A440-A123-43C6-A367-A756052D38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66474" y="3093053"/>
                <a:ext cx="1210051" cy="213539"/>
              </a:xfrm>
              <a:prstGeom prst="rect">
                <a:avLst/>
              </a:prstGeom>
            </p:spPr>
          </p:pic>
          <p:pic>
            <p:nvPicPr>
              <p:cNvPr id="21" name="图片 20">
                <a:extLst>
                  <a:ext uri="{FF2B5EF4-FFF2-40B4-BE49-F238E27FC236}">
                    <a16:creationId xmlns="" xmlns:a16="http://schemas.microsoft.com/office/drawing/2014/main" id="{0F01A440-A123-43C6-A367-A756052D385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4624" r="5115"/>
              <a:stretch/>
            </p:blipFill>
            <p:spPr>
              <a:xfrm>
                <a:off x="2695575" y="3094127"/>
                <a:ext cx="1092200" cy="213539"/>
              </a:xfrm>
              <a:prstGeom prst="rect">
                <a:avLst/>
              </a:prstGeom>
            </p:spPr>
          </p:pic>
          <p:pic>
            <p:nvPicPr>
              <p:cNvPr id="22" name="图片 21">
                <a:extLst>
                  <a:ext uri="{FF2B5EF4-FFF2-40B4-BE49-F238E27FC236}">
                    <a16:creationId xmlns="" xmlns:a16="http://schemas.microsoft.com/office/drawing/2014/main" id="{0F01A440-A123-43C6-A367-A756052D385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4624" r="5115"/>
              <a:stretch/>
            </p:blipFill>
            <p:spPr>
              <a:xfrm>
                <a:off x="3791744" y="3085738"/>
                <a:ext cx="1092200" cy="213539"/>
              </a:xfrm>
              <a:prstGeom prst="rect">
                <a:avLst/>
              </a:prstGeom>
            </p:spPr>
          </p:pic>
          <p:pic>
            <p:nvPicPr>
              <p:cNvPr id="23" name="图片 22">
                <a:extLst>
                  <a:ext uri="{FF2B5EF4-FFF2-40B4-BE49-F238E27FC236}">
                    <a16:creationId xmlns="" xmlns:a16="http://schemas.microsoft.com/office/drawing/2014/main" id="{0F01A440-A123-43C6-A367-A756052D385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4624" r="5115"/>
              <a:stretch/>
            </p:blipFill>
            <p:spPr>
              <a:xfrm>
                <a:off x="4871864" y="3090634"/>
                <a:ext cx="1092200" cy="213539"/>
              </a:xfrm>
              <a:prstGeom prst="rect">
                <a:avLst/>
              </a:prstGeom>
            </p:spPr>
          </p:pic>
        </p:grpSp>
        <p:grpSp>
          <p:nvGrpSpPr>
            <p:cNvPr id="24" name="组合 23"/>
            <p:cNvGrpSpPr/>
            <p:nvPr/>
          </p:nvGrpSpPr>
          <p:grpSpPr>
            <a:xfrm>
              <a:off x="4883944" y="3852659"/>
              <a:ext cx="4368732" cy="221928"/>
              <a:chOff x="1595332" y="3085738"/>
              <a:chExt cx="4368732" cy="221928"/>
            </a:xfrm>
          </p:grpSpPr>
          <p:pic>
            <p:nvPicPr>
              <p:cNvPr id="25" name="图片 24">
                <a:extLst>
                  <a:ext uri="{FF2B5EF4-FFF2-40B4-BE49-F238E27FC236}">
                    <a16:creationId xmlns="" xmlns:a16="http://schemas.microsoft.com/office/drawing/2014/main" id="{0F01A440-A123-43C6-A367-A756052D385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2385" t="4432" b="-1"/>
              <a:stretch/>
            </p:blipFill>
            <p:spPr>
              <a:xfrm>
                <a:off x="1595332" y="3102516"/>
                <a:ext cx="1181193" cy="204076"/>
              </a:xfrm>
              <a:prstGeom prst="rect">
                <a:avLst/>
              </a:prstGeom>
            </p:spPr>
          </p:pic>
          <p:pic>
            <p:nvPicPr>
              <p:cNvPr id="26" name="图片 25">
                <a:extLst>
                  <a:ext uri="{FF2B5EF4-FFF2-40B4-BE49-F238E27FC236}">
                    <a16:creationId xmlns="" xmlns:a16="http://schemas.microsoft.com/office/drawing/2014/main" id="{0F01A440-A123-43C6-A367-A756052D385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4624" r="5115"/>
              <a:stretch/>
            </p:blipFill>
            <p:spPr>
              <a:xfrm>
                <a:off x="2695575" y="3094127"/>
                <a:ext cx="1092200" cy="213539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="" xmlns:a16="http://schemas.microsoft.com/office/drawing/2014/main" id="{0F01A440-A123-43C6-A367-A756052D385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4624" r="5115"/>
              <a:stretch/>
            </p:blipFill>
            <p:spPr>
              <a:xfrm>
                <a:off x="3791744" y="3085738"/>
                <a:ext cx="1092200" cy="213539"/>
              </a:xfrm>
              <a:prstGeom prst="rect">
                <a:avLst/>
              </a:prstGeom>
            </p:spPr>
          </p:pic>
          <p:pic>
            <p:nvPicPr>
              <p:cNvPr id="28" name="图片 27">
                <a:extLst>
                  <a:ext uri="{FF2B5EF4-FFF2-40B4-BE49-F238E27FC236}">
                    <a16:creationId xmlns="" xmlns:a16="http://schemas.microsoft.com/office/drawing/2014/main" id="{0F01A440-A123-43C6-A367-A756052D385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4624" r="5115"/>
              <a:stretch/>
            </p:blipFill>
            <p:spPr>
              <a:xfrm>
                <a:off x="4871864" y="3090634"/>
                <a:ext cx="1092200" cy="213539"/>
              </a:xfrm>
              <a:prstGeom prst="rect">
                <a:avLst/>
              </a:prstGeom>
            </p:spPr>
          </p:pic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74200"/>
            <a:ext cx="1085256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还会有什么发现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仿照例句写一写。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例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我发现花草都像白天一样微笑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小鸟怎样在月光下睡觉。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我发现萤火虫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</a:t>
            </a:r>
            <a:r>
              <a:rPr lang="en-US" altLang="zh-CN" sz="3600" u="sng" dirty="0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583366" y="3454167"/>
            <a:ext cx="38073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像星星一样闪烁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2649" y="3275722"/>
            <a:ext cx="10612075" cy="1662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</a:t>
            </a:r>
            <a:r>
              <a:rPr lang="zh-CN" altLang="zh-CN" sz="3600" b="1" dirty="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蟋蟀</a:t>
            </a:r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怎样在草丛里唱歌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306</Words>
  <Application>Microsoft Office PowerPoint</Application>
  <PresentationFormat>自定义</PresentationFormat>
  <Paragraphs>85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30" baseType="lpstr">
      <vt:lpstr>Arial</vt:lpstr>
      <vt:lpstr>宋体</vt:lpstr>
      <vt:lpstr>楷体</vt:lpstr>
      <vt:lpstr>Times New Roman</vt:lpstr>
      <vt:lpstr>方正黑体_GBK</vt:lpstr>
      <vt:lpstr>华文宋体</vt:lpstr>
      <vt:lpstr>Calibri</vt:lpstr>
      <vt:lpstr>NEU-BZ</vt:lpstr>
      <vt:lpstr>汉仪雅酷黑 95W</vt:lpstr>
      <vt:lpstr>方正隶变_GBK</vt:lpstr>
      <vt:lpstr>NEU-HZ</vt:lpstr>
      <vt:lpstr>方正书宋_GBK</vt:lpstr>
      <vt:lpstr>微软雅黑</vt:lpstr>
      <vt:lpstr>方正大标宋_GBK</vt:lpstr>
      <vt:lpstr>NEU-XT</vt:lpstr>
      <vt:lpstr>方正大标宋简体</vt:lpstr>
      <vt:lpstr>Wingdings</vt:lpstr>
      <vt:lpstr>方正楷体_GBK</vt:lpstr>
      <vt:lpstr>方正仿宋_GBK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260</cp:revision>
  <dcterms:created xsi:type="dcterms:W3CDTF">2019-06-19T02:08:00Z</dcterms:created>
  <dcterms:modified xsi:type="dcterms:W3CDTF">2026-03-17T07:09:10Z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