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NEU-BZ" panose="02010600010101010101" pitchFamily="2" charset="-122"/>
      <p:regular r:id="rId9"/>
      <p:bold r:id="rId10"/>
      <p:italic r:id="rId11"/>
      <p:boldItalic r:id="rId12"/>
    </p:embeddedFont>
    <p:embeddedFont>
      <p:font typeface="方正大标宋_GBK" panose="03000509000000000000" pitchFamily="65" charset="-122"/>
      <p:regular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方正仿宋_GBK" panose="03000509000000000000" pitchFamily="65" charset="-122"/>
      <p:regular r:id="rId18"/>
    </p:embeddedFont>
    <p:embeddedFont>
      <p:font typeface="方正小标宋_GBK" panose="03000509000000000000" pitchFamily="65" charset="-122"/>
      <p:regular r:id="rId19"/>
    </p:embeddedFont>
    <p:embeddedFont>
      <p:font typeface="方正大标宋简体" panose="02010600030101010101" charset="-122"/>
      <p:regular r:id="rId20"/>
    </p:embeddedFont>
    <p:embeddedFont>
      <p:font typeface="方正黑体_GBK" panose="03000509000000000000" pitchFamily="65" charset="-122"/>
      <p:regular r:id="rId21"/>
    </p:embeddedFont>
    <p:embeddedFont>
      <p:font typeface="微软雅黑" panose="020B0503020204020204" pitchFamily="34" charset="-122"/>
      <p:regular r:id="rId22"/>
      <p:bold r:id="rId23"/>
    </p:embeddedFont>
    <p:embeddedFont>
      <p:font typeface="方正楷体_GBK" panose="03000509000000000000" pitchFamily="65" charset="-122"/>
      <p:regular r:id="rId24"/>
    </p:embeddedFont>
    <p:embeddedFont>
      <p:font typeface="方正隶变_GBK" panose="03000509000000000000" pitchFamily="65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38 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人之初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BD40F7D-5F1D-4C84-8BED-806ED6A4B933}"/>
              </a:ext>
            </a:extLst>
          </p:cNvPr>
          <p:cNvSpPr/>
          <p:nvPr/>
        </p:nvSpPr>
        <p:spPr>
          <a:xfrm>
            <a:off x="505460" y="947317"/>
            <a:ext cx="4229043" cy="7939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4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4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843B1C2-1619-468D-A629-5743C314F2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1" y="1819185"/>
            <a:ext cx="10672774" cy="1811256"/>
          </a:xfrm>
          <a:prstGeom prst="rect">
            <a:avLst/>
          </a:prstGeom>
        </p:spPr>
      </p:pic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xmlns="" id="{CF9EFC88-10CF-4014-8734-1684C57714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3552678"/>
              </p:ext>
            </p:extLst>
          </p:nvPr>
        </p:nvGraphicFramePr>
        <p:xfrm>
          <a:off x="625767" y="2515212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情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义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xmlns="" id="{FD187D64-F7B3-4130-AF27-5DF615A88D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2039615"/>
              </p:ext>
            </p:extLst>
          </p:nvPr>
        </p:nvGraphicFramePr>
        <p:xfrm>
          <a:off x="3421305" y="2516282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玉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米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xmlns="" id="{DFE34FA5-A57A-4B94-A6F4-1EEEE46193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7185139"/>
              </p:ext>
            </p:extLst>
          </p:nvPr>
        </p:nvGraphicFramePr>
        <p:xfrm>
          <a:off x="6234949" y="2515212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远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近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xmlns="" id="{EC8AD845-B629-4240-B46B-ADFBFE2914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1864219"/>
              </p:ext>
            </p:extLst>
          </p:nvPr>
        </p:nvGraphicFramePr>
        <p:xfrm>
          <a:off x="9030487" y="2515212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学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习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F7986EA-201F-41CB-B446-350169D4DF62}"/>
              </a:ext>
            </a:extLst>
          </p:cNvPr>
          <p:cNvSpPr/>
          <p:nvPr/>
        </p:nvSpPr>
        <p:spPr>
          <a:xfrm>
            <a:off x="440406" y="886681"/>
            <a:ext cx="2954655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二、连一连。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C5E0D42-E65B-496D-B253-C2F41B7811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406" y="1849497"/>
            <a:ext cx="10701196" cy="2460948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F5110954-3805-43FE-A2E3-F53EFB4E09FB}"/>
              </a:ext>
            </a:extLst>
          </p:cNvPr>
          <p:cNvCxnSpPr>
            <a:cxnSpLocks/>
          </p:cNvCxnSpPr>
          <p:nvPr/>
        </p:nvCxnSpPr>
        <p:spPr>
          <a:xfrm>
            <a:off x="3231880" y="2362906"/>
            <a:ext cx="1946702" cy="796753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558FD853-487E-4915-9981-5F666192DA7F}"/>
              </a:ext>
            </a:extLst>
          </p:cNvPr>
          <p:cNvCxnSpPr>
            <a:cxnSpLocks/>
          </p:cNvCxnSpPr>
          <p:nvPr/>
        </p:nvCxnSpPr>
        <p:spPr>
          <a:xfrm>
            <a:off x="3677489" y="3215868"/>
            <a:ext cx="1501093" cy="76036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D88A3965-B531-45C9-9B2C-92E4BD323C0C}"/>
              </a:ext>
            </a:extLst>
          </p:cNvPr>
          <p:cNvCxnSpPr>
            <a:cxnSpLocks/>
          </p:cNvCxnSpPr>
          <p:nvPr/>
        </p:nvCxnSpPr>
        <p:spPr>
          <a:xfrm flipV="1">
            <a:off x="3840451" y="2306697"/>
            <a:ext cx="1338131" cy="172574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6FB60D18-4AE6-4E27-AB3B-BEA0E0231FE8}"/>
              </a:ext>
            </a:extLst>
          </p:cNvPr>
          <p:cNvCxnSpPr>
            <a:cxnSpLocks/>
          </p:cNvCxnSpPr>
          <p:nvPr/>
        </p:nvCxnSpPr>
        <p:spPr>
          <a:xfrm>
            <a:off x="8502987" y="2347560"/>
            <a:ext cx="1881338" cy="73241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72DE1432-72F3-4860-93AD-827D665FEE49}"/>
              </a:ext>
            </a:extLst>
          </p:cNvPr>
          <p:cNvCxnSpPr>
            <a:cxnSpLocks/>
          </p:cNvCxnSpPr>
          <p:nvPr/>
        </p:nvCxnSpPr>
        <p:spPr>
          <a:xfrm>
            <a:off x="8684055" y="3175079"/>
            <a:ext cx="1799858" cy="80115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8B703AD-1D63-496C-8DFD-3243BB8A853B}"/>
              </a:ext>
            </a:extLst>
          </p:cNvPr>
          <p:cNvCxnSpPr>
            <a:cxnSpLocks/>
          </p:cNvCxnSpPr>
          <p:nvPr/>
        </p:nvCxnSpPr>
        <p:spPr>
          <a:xfrm flipV="1">
            <a:off x="8529256" y="2252452"/>
            <a:ext cx="1954657" cy="177352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1" y="2103223"/>
            <a:ext cx="9803105" cy="1424981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505460" y="871234"/>
            <a:ext cx="5537093" cy="7939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三、加一笔成新字</a:t>
            </a:r>
            <a:r>
              <a:rPr lang="en-US" altLang="zh-CN" sz="34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再组词。</a:t>
            </a:r>
            <a:endParaRPr lang="zh-CN" altLang="zh-CN" sz="3400" dirty="0">
              <a:effectLst/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8523601"/>
              </p:ext>
            </p:extLst>
          </p:nvPr>
        </p:nvGraphicFramePr>
        <p:xfrm>
          <a:off x="1213523" y="2334892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 dirty="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松</a:t>
                      </a: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" name="矩形 18"/>
          <p:cNvSpPr/>
          <p:nvPr/>
        </p:nvSpPr>
        <p:spPr>
          <a:xfrm>
            <a:off x="3029402" y="249254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玉石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graphicFrame>
        <p:nvGraphicFramePr>
          <p:cNvPr id="20" name="表格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9635941"/>
              </p:ext>
            </p:extLst>
          </p:nvPr>
        </p:nvGraphicFramePr>
        <p:xfrm>
          <a:off x="6593530" y="2334891"/>
          <a:ext cx="1984142" cy="996145"/>
        </p:xfrm>
        <a:graphic>
          <a:graphicData uri="http://schemas.openxmlformats.org/drawingml/2006/table">
            <a:tbl>
              <a:tblPr firstRow="1" firstCol="1" bandRow="1"/>
              <a:tblGrid>
                <a:gridCol w="992071"/>
                <a:gridCol w="992071"/>
              </a:tblGrid>
              <a:tr h="9961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400" kern="1200" dirty="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习</a:t>
                      </a: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5400" kern="12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矩形 20"/>
          <p:cNvSpPr/>
          <p:nvPr/>
        </p:nvSpPr>
        <p:spPr>
          <a:xfrm>
            <a:off x="8443916" y="249254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学</a:t>
            </a: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习</a:t>
            </a:r>
            <a:endParaRPr lang="zh-CN" altLang="en-US" sz="36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BBC2C13-780B-430E-B9EE-6B3E90E84CB9}"/>
              </a:ext>
            </a:extLst>
          </p:cNvPr>
          <p:cNvSpPr/>
          <p:nvPr/>
        </p:nvSpPr>
        <p:spPr>
          <a:xfrm>
            <a:off x="505460" y="861094"/>
            <a:ext cx="6186309" cy="10429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四、把意思相反的字连起来。</a:t>
            </a:r>
            <a:endParaRPr lang="zh-CN" altLang="zh-CN" sz="3600" dirty="0">
              <a:solidFill>
                <a:srgbClr val="000000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A7C2180-1056-49FC-971C-1B5380831C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4032" y="2149555"/>
            <a:ext cx="10846052" cy="2558889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AA8542A2-00AF-4D4E-A617-A43778421C14}"/>
              </a:ext>
            </a:extLst>
          </p:cNvPr>
          <p:cNvCxnSpPr>
            <a:cxnSpLocks/>
          </p:cNvCxnSpPr>
          <p:nvPr/>
        </p:nvCxnSpPr>
        <p:spPr>
          <a:xfrm>
            <a:off x="956865" y="2829812"/>
            <a:ext cx="3941060" cy="1223815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708C0669-206A-4D5D-8E83-41C31934E7DE}"/>
              </a:ext>
            </a:extLst>
          </p:cNvPr>
          <p:cNvCxnSpPr>
            <a:cxnSpLocks/>
          </p:cNvCxnSpPr>
          <p:nvPr/>
        </p:nvCxnSpPr>
        <p:spPr>
          <a:xfrm>
            <a:off x="2790250" y="2829812"/>
            <a:ext cx="4503827" cy="130762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C2071D32-495E-45C8-A79A-50285DD44276}"/>
              </a:ext>
            </a:extLst>
          </p:cNvPr>
          <p:cNvCxnSpPr>
            <a:cxnSpLocks/>
          </p:cNvCxnSpPr>
          <p:nvPr/>
        </p:nvCxnSpPr>
        <p:spPr>
          <a:xfrm>
            <a:off x="4784757" y="2846536"/>
            <a:ext cx="4955538" cy="129089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83E330C4-2DEF-49C8-A9EC-FE6D71D3FF2C}"/>
              </a:ext>
            </a:extLst>
          </p:cNvPr>
          <p:cNvCxnSpPr>
            <a:cxnSpLocks/>
          </p:cNvCxnSpPr>
          <p:nvPr/>
        </p:nvCxnSpPr>
        <p:spPr>
          <a:xfrm flipH="1">
            <a:off x="2927395" y="2829812"/>
            <a:ext cx="4441920" cy="130762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B63208D7-620F-4895-920D-9D4FA5A96EB8}"/>
              </a:ext>
            </a:extLst>
          </p:cNvPr>
          <p:cNvCxnSpPr>
            <a:cxnSpLocks/>
          </p:cNvCxnSpPr>
          <p:nvPr/>
        </p:nvCxnSpPr>
        <p:spPr>
          <a:xfrm flipH="1">
            <a:off x="881627" y="2829812"/>
            <a:ext cx="8401468" cy="132434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4553DBC-2987-49DE-9C07-734E27F1ACE2}"/>
              </a:ext>
            </a:extLst>
          </p:cNvPr>
          <p:cNvSpPr/>
          <p:nvPr/>
        </p:nvSpPr>
        <p:spPr>
          <a:xfrm>
            <a:off x="505460" y="875802"/>
            <a:ext cx="40062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五、读一读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连一连</a:t>
            </a:r>
            <a:endParaRPr lang="zh-CN" altLang="en-US" sz="3600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CBB085D9-0FD7-4D50-95D6-5C485FEE8D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682159"/>
            <a:ext cx="10657463" cy="3184627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84290D23-B13F-4010-B932-F5BD12AB27D8}"/>
              </a:ext>
            </a:extLst>
          </p:cNvPr>
          <p:cNvCxnSpPr>
            <a:cxnSpLocks/>
          </p:cNvCxnSpPr>
          <p:nvPr/>
        </p:nvCxnSpPr>
        <p:spPr>
          <a:xfrm>
            <a:off x="2051372" y="2060540"/>
            <a:ext cx="1814458" cy="167854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DB46E7E7-4EDC-4DB7-B607-9E8F1B9B4BA6}"/>
              </a:ext>
            </a:extLst>
          </p:cNvPr>
          <p:cNvCxnSpPr>
            <a:cxnSpLocks/>
          </p:cNvCxnSpPr>
          <p:nvPr/>
        </p:nvCxnSpPr>
        <p:spPr>
          <a:xfrm>
            <a:off x="2044201" y="2906122"/>
            <a:ext cx="1878967" cy="167403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5DB49DB9-4561-4F56-AFD9-C70BD6961770}"/>
              </a:ext>
            </a:extLst>
          </p:cNvPr>
          <p:cNvCxnSpPr>
            <a:cxnSpLocks/>
          </p:cNvCxnSpPr>
          <p:nvPr/>
        </p:nvCxnSpPr>
        <p:spPr>
          <a:xfrm flipV="1">
            <a:off x="2073604" y="2060540"/>
            <a:ext cx="1799397" cy="167854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54BC2077-C03E-4CC8-B3F2-8A1E64D83382}"/>
              </a:ext>
            </a:extLst>
          </p:cNvPr>
          <p:cNvCxnSpPr>
            <a:cxnSpLocks/>
          </p:cNvCxnSpPr>
          <p:nvPr/>
        </p:nvCxnSpPr>
        <p:spPr>
          <a:xfrm flipV="1">
            <a:off x="2058902" y="2899810"/>
            <a:ext cx="1864266" cy="168035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19EBD3BE-E0B5-4716-8340-5BBA269AEA0B}"/>
              </a:ext>
            </a:extLst>
          </p:cNvPr>
          <p:cNvCxnSpPr>
            <a:cxnSpLocks/>
          </p:cNvCxnSpPr>
          <p:nvPr/>
        </p:nvCxnSpPr>
        <p:spPr>
          <a:xfrm>
            <a:off x="7706281" y="2066852"/>
            <a:ext cx="1863232" cy="83295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4AB5F60C-6F7A-4265-B7FF-71A364C7C621}"/>
              </a:ext>
            </a:extLst>
          </p:cNvPr>
          <p:cNvCxnSpPr>
            <a:cxnSpLocks/>
          </p:cNvCxnSpPr>
          <p:nvPr/>
        </p:nvCxnSpPr>
        <p:spPr>
          <a:xfrm>
            <a:off x="7756448" y="2899810"/>
            <a:ext cx="1870403" cy="168035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E521D73F-012A-4F41-A9E0-8A3ED34CF045}"/>
              </a:ext>
            </a:extLst>
          </p:cNvPr>
          <p:cNvCxnSpPr>
            <a:cxnSpLocks/>
          </p:cNvCxnSpPr>
          <p:nvPr/>
        </p:nvCxnSpPr>
        <p:spPr>
          <a:xfrm flipV="1">
            <a:off x="7742661" y="2066852"/>
            <a:ext cx="1934357" cy="167313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B437A5F6-5FBA-46AE-AD01-D3C88565D9A3}"/>
              </a:ext>
            </a:extLst>
          </p:cNvPr>
          <p:cNvCxnSpPr>
            <a:cxnSpLocks/>
          </p:cNvCxnSpPr>
          <p:nvPr/>
        </p:nvCxnSpPr>
        <p:spPr>
          <a:xfrm flipV="1">
            <a:off x="7723497" y="3739985"/>
            <a:ext cx="1953521" cy="81291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157</Words>
  <Application>Microsoft Office PowerPoint</Application>
  <PresentationFormat>宽屏</PresentationFormat>
  <Paragraphs>36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NEU-BZ</vt:lpstr>
      <vt:lpstr>方正大标宋_GBK</vt:lpstr>
      <vt:lpstr>Calibri</vt:lpstr>
      <vt:lpstr>方正仿宋_GBK</vt:lpstr>
      <vt:lpstr>方正小标宋_GBK</vt:lpstr>
      <vt:lpstr>Arial</vt:lpstr>
      <vt:lpstr>方正大标宋简体</vt:lpstr>
      <vt:lpstr>汉仪雅酷黑 95W</vt:lpstr>
      <vt:lpstr>Times New Roman</vt:lpstr>
      <vt:lpstr>方正黑体_GBK</vt:lpstr>
      <vt:lpstr>微软雅黑</vt:lpstr>
      <vt:lpstr>方正楷体_GBK</vt:lpstr>
      <vt:lpstr>Wingdings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248</cp:revision>
  <dcterms:created xsi:type="dcterms:W3CDTF">2019-06-19T02:08:00Z</dcterms:created>
  <dcterms:modified xsi:type="dcterms:W3CDTF">2026-03-21T06:20:24Z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