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小标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仿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XT" panose="02020503000000020003" pitchFamily="18" charset="-122"/>
      <p:regular r:id="rId19"/>
    </p:embeddedFont>
    <p:embeddedFont>
      <p:font typeface="NEU-HZ" panose="02010600010101010101" pitchFamily="2" charset="-122"/>
      <p:regular r:id="rId20"/>
      <p: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黑体_GBK" panose="03000509000000000000" pitchFamily="65" charset="-122"/>
      <p:regular r:id="rId26"/>
    </p:embeddedFont>
    <p:embeddedFont>
      <p:font typeface="方正大标宋_GBK" panose="03000509000000000000" pitchFamily="65" charset="-122"/>
      <p:regular r:id="rId27"/>
    </p:embeddedFont>
    <p:embeddedFont>
      <p:font typeface="方正楷体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35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古对今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ECC5F5-B354-4938-8014-D28D44E46849}"/>
              </a:ext>
            </a:extLst>
          </p:cNvPr>
          <p:cNvSpPr/>
          <p:nvPr/>
        </p:nvSpPr>
        <p:spPr>
          <a:xfrm>
            <a:off x="425163" y="926670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542820A-7DE6-41FA-B04A-CEF1B8B572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052359"/>
            <a:ext cx="9766021" cy="1792579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E32D84D2-0EE4-49A9-81FA-C84503A90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833424"/>
              </p:ext>
            </p:extLst>
          </p:nvPr>
        </p:nvGraphicFramePr>
        <p:xfrm>
          <a:off x="687160" y="271364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语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291E0FAA-4E85-41FF-B03E-AD519520A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437575"/>
              </p:ext>
            </p:extLst>
          </p:nvPr>
        </p:nvGraphicFramePr>
        <p:xfrm>
          <a:off x="2770412" y="271364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花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香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9EA05A07-BD37-4C27-A29D-F18C39E8BF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82626"/>
              </p:ext>
            </p:extLst>
          </p:nvPr>
        </p:nvGraphicFramePr>
        <p:xfrm>
          <a:off x="5981528" y="270459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和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风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BA8F6276-2B3C-4A9B-80B0-BA7358F090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631405"/>
              </p:ext>
            </p:extLst>
          </p:nvPr>
        </p:nvGraphicFramePr>
        <p:xfrm>
          <a:off x="8051004" y="271364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细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雨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8C02B5A-9941-4D75-8EBD-87B907A1C7E9}"/>
              </a:ext>
            </a:extLst>
          </p:cNvPr>
          <p:cNvSpPr/>
          <p:nvPr/>
        </p:nvSpPr>
        <p:spPr>
          <a:xfrm>
            <a:off x="570367" y="861094"/>
            <a:ext cx="10941547" cy="4364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二、读一读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同音字组词。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xiānɡ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气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yǔ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水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文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言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jīn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晚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公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233AE2C-9CA1-494C-A34B-7C8E52BE8F98}"/>
              </a:ext>
            </a:extLst>
          </p:cNvPr>
          <p:cNvSpPr/>
          <p:nvPr/>
        </p:nvSpPr>
        <p:spPr>
          <a:xfrm>
            <a:off x="2604121" y="23972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DAA4547-937B-4C4E-BAAD-6AFEA04CFD00}"/>
              </a:ext>
            </a:extLst>
          </p:cNvPr>
          <p:cNvSpPr/>
          <p:nvPr/>
        </p:nvSpPr>
        <p:spPr>
          <a:xfrm>
            <a:off x="5362356" y="23898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2681CC0-38A7-4360-BFA2-72337212A5C2}"/>
              </a:ext>
            </a:extLst>
          </p:cNvPr>
          <p:cNvSpPr/>
          <p:nvPr/>
        </p:nvSpPr>
        <p:spPr>
          <a:xfrm>
            <a:off x="7257602" y="23898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CCDD573-B554-4F99-91AA-A29E57C857DE}"/>
              </a:ext>
            </a:extLst>
          </p:cNvPr>
          <p:cNvSpPr/>
          <p:nvPr/>
        </p:nvSpPr>
        <p:spPr>
          <a:xfrm>
            <a:off x="10064176" y="23626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629A22E-820A-4A61-928D-844BEEFCEDC9}"/>
              </a:ext>
            </a:extLst>
          </p:cNvPr>
          <p:cNvSpPr/>
          <p:nvPr/>
        </p:nvSpPr>
        <p:spPr>
          <a:xfrm>
            <a:off x="2042807" y="34884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DD03115-B5F9-413B-A362-A6F7D240EB03}"/>
              </a:ext>
            </a:extLst>
          </p:cNvPr>
          <p:cNvSpPr/>
          <p:nvPr/>
        </p:nvSpPr>
        <p:spPr>
          <a:xfrm>
            <a:off x="5039190" y="34847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2463087-8661-4DE1-9A06-9DEFC2CDC0DD}"/>
              </a:ext>
            </a:extLst>
          </p:cNvPr>
          <p:cNvSpPr/>
          <p:nvPr/>
        </p:nvSpPr>
        <p:spPr>
          <a:xfrm>
            <a:off x="7837022" y="34666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FD75BE2-9B00-43A8-AD98-CD8AB0D842FB}"/>
              </a:ext>
            </a:extLst>
          </p:cNvPr>
          <p:cNvSpPr/>
          <p:nvPr/>
        </p:nvSpPr>
        <p:spPr>
          <a:xfrm>
            <a:off x="9826027" y="34616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0FDD6FF-EAFF-447A-8263-43995AEDB1BF}"/>
              </a:ext>
            </a:extLst>
          </p:cNvPr>
          <p:cNvSpPr/>
          <p:nvPr/>
        </p:nvSpPr>
        <p:spPr>
          <a:xfrm>
            <a:off x="2077539" y="4589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F879180-BC0B-400C-B2C5-14FFA1508257}"/>
              </a:ext>
            </a:extLst>
          </p:cNvPr>
          <p:cNvSpPr/>
          <p:nvPr/>
        </p:nvSpPr>
        <p:spPr>
          <a:xfrm>
            <a:off x="4942283" y="45793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B982DE5-5AB5-4CE9-BC4B-CBD8CDB28923}"/>
              </a:ext>
            </a:extLst>
          </p:cNvPr>
          <p:cNvSpPr/>
          <p:nvPr/>
        </p:nvSpPr>
        <p:spPr>
          <a:xfrm>
            <a:off x="7837021" y="45686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6E4E1D8-6366-41F7-B434-E3EA5C1603BF}"/>
              </a:ext>
            </a:extLst>
          </p:cNvPr>
          <p:cNvSpPr/>
          <p:nvPr/>
        </p:nvSpPr>
        <p:spPr>
          <a:xfrm>
            <a:off x="10296807" y="45606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23309D-FCF3-45E5-A12A-07776CCC1035}"/>
              </a:ext>
            </a:extLst>
          </p:cNvPr>
          <p:cNvSpPr/>
          <p:nvPr/>
        </p:nvSpPr>
        <p:spPr>
          <a:xfrm>
            <a:off x="505459" y="841079"/>
            <a:ext cx="11006455" cy="4369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三、写出下面汉字的部首。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089FF27-9601-45A7-BABB-E0C3FE565B59}"/>
              </a:ext>
            </a:extLst>
          </p:cNvPr>
          <p:cNvSpPr/>
          <p:nvPr/>
        </p:nvSpPr>
        <p:spPr>
          <a:xfrm>
            <a:off x="1496705" y="23793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0E586FC-00A2-492A-9176-29596A74221D}"/>
              </a:ext>
            </a:extLst>
          </p:cNvPr>
          <p:cNvSpPr/>
          <p:nvPr/>
        </p:nvSpPr>
        <p:spPr>
          <a:xfrm>
            <a:off x="4197531" y="23793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01D6ACE-C45A-40F2-AABC-3B8F7B6DEAFD}"/>
              </a:ext>
            </a:extLst>
          </p:cNvPr>
          <p:cNvSpPr/>
          <p:nvPr/>
        </p:nvSpPr>
        <p:spPr>
          <a:xfrm>
            <a:off x="7024974" y="237935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7" name="image79.jpeg">
            <a:extLst>
              <a:ext uri="{FF2B5EF4-FFF2-40B4-BE49-F238E27FC236}">
                <a16:creationId xmlns:a16="http://schemas.microsoft.com/office/drawing/2014/main" xmlns="" id="{12948608-E8BB-47E4-8089-B76486C9649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136283" y="3591831"/>
            <a:ext cx="340332" cy="408879"/>
          </a:xfrm>
          <a:prstGeom prst="rect">
            <a:avLst/>
          </a:prstGeom>
        </p:spPr>
      </p:pic>
      <p:pic>
        <p:nvPicPr>
          <p:cNvPr id="18" name="image77.jpeg">
            <a:extLst>
              <a:ext uri="{FF2B5EF4-FFF2-40B4-BE49-F238E27FC236}">
                <a16:creationId xmlns:a16="http://schemas.microsoft.com/office/drawing/2014/main" xmlns="" id="{790ADB0B-92E0-4C8C-A32A-537895A1D26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584604" y="3643889"/>
            <a:ext cx="558432" cy="304762"/>
          </a:xfrm>
          <a:prstGeom prst="rect">
            <a:avLst/>
          </a:prstGeom>
        </p:spPr>
      </p:pic>
      <p:pic>
        <p:nvPicPr>
          <p:cNvPr id="19" name="image78.jpeg">
            <a:extLst>
              <a:ext uri="{FF2B5EF4-FFF2-40B4-BE49-F238E27FC236}">
                <a16:creationId xmlns:a16="http://schemas.microsoft.com/office/drawing/2014/main" xmlns="" id="{F3D7E01A-19DB-42DD-AEED-730409D6ED0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302156" y="3687241"/>
            <a:ext cx="437079" cy="2180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23309D-FCF3-45E5-A12A-07776CCC1035}"/>
              </a:ext>
            </a:extLst>
          </p:cNvPr>
          <p:cNvSpPr/>
          <p:nvPr/>
        </p:nvSpPr>
        <p:spPr>
          <a:xfrm>
            <a:off x="505459" y="841079"/>
            <a:ext cx="11006455" cy="4369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四、比一比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A347274-AA54-4DA3-8B71-2CE29AD43B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406" y="2056047"/>
            <a:ext cx="10900372" cy="298569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14F3D5A-AFE8-4176-8EA8-BB90DF32EE0C}"/>
              </a:ext>
            </a:extLst>
          </p:cNvPr>
          <p:cNvSpPr/>
          <p:nvPr/>
        </p:nvSpPr>
        <p:spPr>
          <a:xfrm>
            <a:off x="1583538" y="348645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令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0F425C0-293F-43DA-9DD8-524A2C89EB32}"/>
              </a:ext>
            </a:extLst>
          </p:cNvPr>
          <p:cNvSpPr/>
          <p:nvPr/>
        </p:nvSpPr>
        <p:spPr>
          <a:xfrm>
            <a:off x="1084304" y="432752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D10E4AB-1517-48A1-A477-68D8DAD303D2}"/>
              </a:ext>
            </a:extLst>
          </p:cNvPr>
          <p:cNvSpPr/>
          <p:nvPr/>
        </p:nvSpPr>
        <p:spPr>
          <a:xfrm>
            <a:off x="3907020" y="348644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8A4EF91-55AA-4C51-8F4B-A85493783A37}"/>
              </a:ext>
            </a:extLst>
          </p:cNvPr>
          <p:cNvSpPr/>
          <p:nvPr/>
        </p:nvSpPr>
        <p:spPr>
          <a:xfrm>
            <a:off x="3907020" y="433738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季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3D701F0-2508-4251-B58A-6288F0D1E3B3}"/>
              </a:ext>
            </a:extLst>
          </p:cNvPr>
          <p:cNvSpPr/>
          <p:nvPr/>
        </p:nvSpPr>
        <p:spPr>
          <a:xfrm>
            <a:off x="6659273" y="342900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音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D8348CE-F30D-4B0E-8A5E-2DB9E0A2CAD2}"/>
              </a:ext>
            </a:extLst>
          </p:cNvPr>
          <p:cNvSpPr/>
          <p:nvPr/>
        </p:nvSpPr>
        <p:spPr>
          <a:xfrm>
            <a:off x="6659273" y="432752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7690543-3DAE-4013-83C5-04BC66133E77}"/>
              </a:ext>
            </a:extLst>
          </p:cNvPr>
          <p:cNvSpPr/>
          <p:nvPr/>
        </p:nvSpPr>
        <p:spPr>
          <a:xfrm>
            <a:off x="9411526" y="3429000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村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FBB2478-CD55-4CF3-8E0F-550CCEC99C5A}"/>
              </a:ext>
            </a:extLst>
          </p:cNvPr>
          <p:cNvSpPr/>
          <p:nvPr/>
        </p:nvSpPr>
        <p:spPr>
          <a:xfrm>
            <a:off x="9411526" y="428818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623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118D243-7034-48F2-8ECD-A8E569854A0B}"/>
              </a:ext>
            </a:extLst>
          </p:cNvPr>
          <p:cNvSpPr/>
          <p:nvPr/>
        </p:nvSpPr>
        <p:spPr>
          <a:xfrm>
            <a:off x="505460" y="861095"/>
            <a:ext cx="11006455" cy="415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画出句子中的反义词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并抄下来。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小东早出晚归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工作十分辛苦。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)—(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沙漠里方 圆几百里都没有人。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)—(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古 今中外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很多名人都喜欢赞美梅花。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)—(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74C83E2-3067-4FC1-80FC-EAF7416FF34B}"/>
              </a:ext>
            </a:extLst>
          </p:cNvPr>
          <p:cNvSpPr/>
          <p:nvPr/>
        </p:nvSpPr>
        <p:spPr>
          <a:xfrm>
            <a:off x="7402458" y="18926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04186DD-8292-42B2-AA9A-CD6123A01157}"/>
              </a:ext>
            </a:extLst>
          </p:cNvPr>
          <p:cNvSpPr/>
          <p:nvPr/>
        </p:nvSpPr>
        <p:spPr>
          <a:xfrm>
            <a:off x="9249365" y="19107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83C74FA-0206-497E-8E17-D157CA79D720}"/>
              </a:ext>
            </a:extLst>
          </p:cNvPr>
          <p:cNvSpPr/>
          <p:nvPr/>
        </p:nvSpPr>
        <p:spPr>
          <a:xfrm>
            <a:off x="7393404" y="27464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F67AD9A-557E-4C74-8F9E-38BA89CE47A4}"/>
              </a:ext>
            </a:extLst>
          </p:cNvPr>
          <p:cNvSpPr/>
          <p:nvPr/>
        </p:nvSpPr>
        <p:spPr>
          <a:xfrm>
            <a:off x="9195044" y="27107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6880AB9-FBCB-45CB-8FC5-11FCC8B3D0AD}"/>
              </a:ext>
            </a:extLst>
          </p:cNvPr>
          <p:cNvSpPr/>
          <p:nvPr/>
        </p:nvSpPr>
        <p:spPr>
          <a:xfrm>
            <a:off x="975229" y="43744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C398041-040C-4126-B862-57F2DA337F7E}"/>
              </a:ext>
            </a:extLst>
          </p:cNvPr>
          <p:cNvSpPr/>
          <p:nvPr/>
        </p:nvSpPr>
        <p:spPr>
          <a:xfrm>
            <a:off x="2930046" y="43944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DA0E371-444D-43B4-A544-48DF6597D4AC}"/>
              </a:ext>
            </a:extLst>
          </p:cNvPr>
          <p:cNvCxnSpPr>
            <a:cxnSpLocks/>
          </p:cNvCxnSpPr>
          <p:nvPr/>
        </p:nvCxnSpPr>
        <p:spPr>
          <a:xfrm>
            <a:off x="1839104" y="2442671"/>
            <a:ext cx="4572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C00C66C-4ACF-4E9B-A7BA-2634148A2071}"/>
              </a:ext>
            </a:extLst>
          </p:cNvPr>
          <p:cNvCxnSpPr>
            <a:cxnSpLocks/>
          </p:cNvCxnSpPr>
          <p:nvPr/>
        </p:nvCxnSpPr>
        <p:spPr>
          <a:xfrm>
            <a:off x="2755764" y="2451724"/>
            <a:ext cx="4572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F2C0762-A353-4AD0-A306-C67A584DC53A}"/>
              </a:ext>
            </a:extLst>
          </p:cNvPr>
          <p:cNvCxnSpPr>
            <a:cxnSpLocks/>
          </p:cNvCxnSpPr>
          <p:nvPr/>
        </p:nvCxnSpPr>
        <p:spPr>
          <a:xfrm>
            <a:off x="2296304" y="3246921"/>
            <a:ext cx="4572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0AEF3AC-C422-4B09-8549-0B6811E7CA1A}"/>
              </a:ext>
            </a:extLst>
          </p:cNvPr>
          <p:cNvCxnSpPr>
            <a:cxnSpLocks/>
          </p:cNvCxnSpPr>
          <p:nvPr/>
        </p:nvCxnSpPr>
        <p:spPr>
          <a:xfrm>
            <a:off x="2877989" y="3255974"/>
            <a:ext cx="4572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9BEB972-C1E0-4677-BEFB-2575C663AF1F}"/>
              </a:ext>
            </a:extLst>
          </p:cNvPr>
          <p:cNvCxnSpPr>
            <a:cxnSpLocks/>
          </p:cNvCxnSpPr>
          <p:nvPr/>
        </p:nvCxnSpPr>
        <p:spPr>
          <a:xfrm>
            <a:off x="939423" y="4079839"/>
            <a:ext cx="4572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D8CDA9A-274A-4798-A7E8-D79D3019A651}"/>
              </a:ext>
            </a:extLst>
          </p:cNvPr>
          <p:cNvCxnSpPr>
            <a:cxnSpLocks/>
          </p:cNvCxnSpPr>
          <p:nvPr/>
        </p:nvCxnSpPr>
        <p:spPr>
          <a:xfrm>
            <a:off x="1502999" y="4079839"/>
            <a:ext cx="4572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270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汉仪雅酷黑 95W</vt:lpstr>
      <vt:lpstr>微软雅黑</vt:lpstr>
      <vt:lpstr>方正小标宋_GBK</vt:lpstr>
      <vt:lpstr>方正大标宋简体</vt:lpstr>
      <vt:lpstr>NEU-BZ</vt:lpstr>
      <vt:lpstr>方正仿宋_GBK</vt:lpstr>
      <vt:lpstr>Wingdings</vt:lpstr>
      <vt:lpstr>方正隶变_GBK</vt:lpstr>
      <vt:lpstr>NEU-XT</vt:lpstr>
      <vt:lpstr>NEU-HZ</vt:lpstr>
      <vt:lpstr>Calibri</vt:lpstr>
      <vt:lpstr>方正黑体_GBK</vt:lpstr>
      <vt:lpstr>Arial</vt:lpstr>
      <vt:lpstr>方正大标宋_GBK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2026-03-21T03:27:56Z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