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527" r:id="rId7"/>
    <p:sldId id="528" r:id="rId8"/>
    <p:sldId id="529" r:id="rId9"/>
    <p:sldId id="498" r:id="rId10"/>
    <p:sldId id="525" r:id="rId11"/>
    <p:sldId id="526" r:id="rId12"/>
    <p:sldId id="532" r:id="rId13"/>
    <p:sldId id="530" r:id="rId14"/>
    <p:sldId id="536" r:id="rId15"/>
    <p:sldId id="533" r:id="rId16"/>
    <p:sldId id="534" r:id="rId17"/>
    <p:sldId id="537" r:id="rId18"/>
    <p:sldId id="538" r:id="rId19"/>
    <p:sldId id="539" r:id="rId20"/>
    <p:sldId id="535" r:id="rId21"/>
    <p:sldId id="427" r:id="rId22"/>
  </p:sldIdLst>
  <p:sldSz cx="12192000" cy="6858000"/>
  <p:notesSz cx="6858000" cy="9144000"/>
  <p:embeddedFontLst>
    <p:embeddedFont>
      <p:font typeface="NEU-BZ" pitchFamily="2" charset="-122"/>
      <p:regular r:id="rId23"/>
      <p:bold r:id="rId24"/>
      <p:italic r:id="rId25"/>
      <p:boldItalic r:id="rId26"/>
    </p:embeddedFont>
    <p:embeddedFont>
      <p:font typeface="方正隶变_GBK" charset="-122"/>
      <p:regular r:id="rId27"/>
    </p:embeddedFont>
    <p:embeddedFont>
      <p:font typeface="华文细黑" pitchFamily="2" charset="-122"/>
      <p:regular r:id="rId28"/>
    </p:embeddedFont>
    <p:embeddedFont>
      <p:font typeface="方正楷体_GBK" pitchFamily="65" charset="-122"/>
      <p:regular r:id="rId29"/>
    </p:embeddedFont>
    <p:embeddedFont>
      <p:font typeface="方正仿宋_GBK" pitchFamily="65" charset="-122"/>
      <p:regular r:id="rId30"/>
    </p:embeddedFont>
    <p:embeddedFont>
      <p:font typeface="方正大标宋简体" charset="-122"/>
      <p:regular r:id="rId31"/>
    </p:embeddedFont>
    <p:embeddedFont>
      <p:font typeface="方正黑体_GBK" pitchFamily="65" charset="-122"/>
      <p:regular r:id="rId32"/>
    </p:embeddedFont>
    <p:embeddedFont>
      <p:font typeface="方正书宋_GBK" pitchFamily="65" charset="-122"/>
      <p:regular r:id="rId33"/>
    </p:embeddedFont>
    <p:embeddedFont>
      <p:font typeface="NEU-XT" pitchFamily="18" charset="-122"/>
      <p:regular r:id="rId34"/>
    </p:embeddedFont>
    <p:embeddedFont>
      <p:font typeface="方正大标宋_GBK" charset="-122"/>
      <p:regular r:id="rId35"/>
    </p:embeddedFont>
    <p:embeddedFont>
      <p:font typeface="方正小标宋_GBK" pitchFamily="65" charset="-122"/>
      <p:regular r:id="rId36"/>
    </p:embeddedFont>
    <p:embeddedFont>
      <p:font typeface="微软雅黑" pitchFamily="34" charset="-122"/>
      <p:regular r:id="rId37"/>
      <p:bold r:id="rId38"/>
    </p:embeddedFont>
    <p:embeddedFont>
      <p:font typeface="NEU-HZ" pitchFamily="2" charset="-122"/>
      <p:regular r:id="rId39"/>
      <p:italic r:id="rId4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0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2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41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font" Target="fonts/font15.fntdata"/><Relationship Id="rId40" Type="http://schemas.openxmlformats.org/officeDocument/2006/relationships/font" Target="fonts/font18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5" Type="http://schemas.openxmlformats.org/officeDocument/2006/relationships/image" Target="../media/image13.png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6" Type="http://schemas.openxmlformats.org/officeDocument/2006/relationships/image" Target="../media/image15.tif"/><Relationship Id="rId5" Type="http://schemas.openxmlformats.org/officeDocument/2006/relationships/image" Target="../media/image14.tif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6" Type="http://schemas.openxmlformats.org/officeDocument/2006/relationships/image" Target="../media/image17.TIF"/><Relationship Id="rId5" Type="http://schemas.openxmlformats.org/officeDocument/2006/relationships/image" Target="../media/image16.TIF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Relationship Id="rId5" Type="http://schemas.openxmlformats.org/officeDocument/2006/relationships/image" Target="../media/image18.TIF"/><Relationship Id="rId4" Type="http://schemas.openxmlformats.org/officeDocument/2006/relationships/slide" Target="slide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TIF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7.png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9.png"/><Relationship Id="rId5" Type="http://schemas.openxmlformats.org/officeDocument/2006/relationships/image" Target="../media/image8.TIF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12.png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6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语文</a:t>
            </a:r>
            <a:r>
              <a:rPr lang="zh-CN" altLang="en-US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园地一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25867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125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4" y="869565"/>
            <a:ext cx="1048702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八、按课文内容填空。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月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胡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    </a:t>
            </a:r>
            <a:r>
              <a:rPr lang="zh-CN" altLang="zh-CN" sz="3600" dirty="0" smtClean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吴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  </a:t>
            </a:r>
            <a:r>
              <a:rPr lang="zh-CN" altLang="zh-CN" sz="3600" dirty="0" smtClean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人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徐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 smtClean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午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许。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春眠不觉晓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夜来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风雨声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A087689-9485-477C-8F35-251DF71BBA5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440"/>
          <a:stretch/>
        </p:blipFill>
        <p:spPr>
          <a:xfrm>
            <a:off x="1045622" y="1731889"/>
            <a:ext cx="839598" cy="82678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A087689-9485-477C-8F35-251DF71BBA5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440"/>
          <a:stretch/>
        </p:blipFill>
        <p:spPr>
          <a:xfrm>
            <a:off x="2865165" y="1738908"/>
            <a:ext cx="839598" cy="82678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2A087689-9485-477C-8F35-251DF71BBA5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440"/>
          <a:stretch/>
        </p:blipFill>
        <p:spPr>
          <a:xfrm>
            <a:off x="3719736" y="1734716"/>
            <a:ext cx="839598" cy="82678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2A087689-9485-477C-8F35-251DF71BBA5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440"/>
          <a:stretch/>
        </p:blipFill>
        <p:spPr>
          <a:xfrm>
            <a:off x="5207521" y="1725191"/>
            <a:ext cx="839598" cy="82678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2A087689-9485-477C-8F35-251DF71BBA5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440"/>
          <a:stretch/>
        </p:blipFill>
        <p:spPr>
          <a:xfrm>
            <a:off x="7204695" y="1734716"/>
            <a:ext cx="839598" cy="82678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39904" y="1829446"/>
            <a:ext cx="80612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古</a:t>
            </a:r>
            <a:r>
              <a:rPr lang="en-US" altLang="zh-CN" sz="36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        </a:t>
            </a:r>
            <a:r>
              <a:rPr lang="zh-CN" altLang="zh-CN" sz="36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口</a:t>
            </a:r>
            <a:r>
              <a:rPr lang="en-US" altLang="zh-CN" sz="36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</a:t>
            </a:r>
            <a:r>
              <a:rPr lang="zh-CN" altLang="zh-CN" sz="3600" b="1" dirty="0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zh-CN" altLang="zh-CN" sz="36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天</a:t>
            </a:r>
            <a:r>
              <a:rPr lang="en-US" altLang="zh-CN" sz="36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    </a:t>
            </a:r>
            <a:r>
              <a:rPr lang="zh-CN" altLang="zh-CN" sz="36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双</a:t>
            </a:r>
            <a:r>
              <a:rPr lang="en-US" altLang="zh-CN" sz="36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          </a:t>
            </a:r>
            <a:r>
              <a:rPr lang="zh-CN" altLang="zh-CN" sz="36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言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04763" y="2618097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处处闻啼鸟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03010" y="3429000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花落知多少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4" y="861094"/>
            <a:ext cx="1081087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九、词句训练。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照样子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写一写。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例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雪花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白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荷叶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梅花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松树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稻子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 </a:t>
            </a:r>
            <a:endParaRPr lang="en-US" altLang="zh-CN" sz="3600" dirty="0" smtClean="0">
              <a:solidFill>
                <a:srgbClr val="000000"/>
              </a:solidFill>
              <a:latin typeface="方正楷体_GBK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连词成句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并加上标点符号。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广大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祖国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我们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的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多么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      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67496" y="34788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34584" y="343852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58734" y="34503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青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906684" y="346211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89827" y="5840144"/>
            <a:ext cx="54585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我们的祖国多么广大。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4"/>
            <a:ext cx="1076325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看图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把句子补充完整。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小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鱼在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小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蜜蜂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en-US" sz="3600" dirty="0"/>
          </a:p>
        </p:txBody>
      </p:sp>
      <p:pic>
        <p:nvPicPr>
          <p:cNvPr id="8" name="image3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118787" y="1839522"/>
            <a:ext cx="3201829" cy="1379864"/>
          </a:xfrm>
          <a:prstGeom prst="rect">
            <a:avLst/>
          </a:prstGeom>
        </p:spPr>
      </p:pic>
      <p:pic>
        <p:nvPicPr>
          <p:cNvPr id="9" name="image34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299762" y="3710382"/>
            <a:ext cx="3157938" cy="157896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361747" y="1697722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水里游来游去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61747" y="4176700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在花丛中采蜜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57663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50" y="878507"/>
            <a:ext cx="106680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十、口语交际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请你帮个忙。</a:t>
            </a:r>
            <a:r>
              <a:rPr lang="en-US" altLang="zh-CN" sz="3600" dirty="0">
                <a:solidFill>
                  <a:srgbClr val="000000"/>
                </a:solidFill>
                <a:latin typeface="方正书宋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选一选</a:t>
            </a:r>
            <a:r>
              <a:rPr lang="en-US" altLang="zh-CN" sz="3600" dirty="0">
                <a:solidFill>
                  <a:srgbClr val="000000"/>
                </a:solidFill>
                <a:latin typeface="方正书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填序号</a:t>
            </a:r>
            <a:r>
              <a:rPr lang="en-US" altLang="zh-CN" sz="3600" dirty="0">
                <a:solidFill>
                  <a:srgbClr val="000000"/>
                </a:solidFill>
                <a:latin typeface="方正书宋_GBK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请别人帮忙时要注意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FF00FF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FF00FF"/>
                </a:solidFill>
                <a:latin typeface="NEU-BZ"/>
                <a:ea typeface="方正楷体_GBK"/>
                <a:cs typeface="Times New Roman"/>
              </a:rPr>
              <a:t>        </a:t>
            </a:r>
            <a:r>
              <a:rPr lang="zh-CN" altLang="zh-CN" sz="3600" dirty="0">
                <a:solidFill>
                  <a:srgbClr val="FF00FF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多选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把自己的请求说清楚。　　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用上礼貌用语。　　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态度要诚恳。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请长辈帮忙时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向对方说话要用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你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您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63570" y="1878697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①②③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63559" y="43266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88032"/>
            <a:ext cx="1075372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当别人帮助了你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你要及时说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   )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对不起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不客气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谢谢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我是交际小达人。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您好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谢谢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请问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不客气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⑤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请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我向一位老师问路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老师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!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到校长办公室怎么走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?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我帮同桌把书捡起来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他说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!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我说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30134" y="98334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58634" y="423364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06434" y="425496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06968" y="58887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992284" y="58887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412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41079"/>
            <a:ext cx="106680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5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兰兰的笔掉到乐乐的椅子下方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想请乐乐帮忙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兰兰应该这样说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乐乐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快帮我捡一下笔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!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　　　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喂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赶快帮我把笔捡起来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!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乐乐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请帮我把笔捡起来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好吗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?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86859" y="182154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98852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50" y="888806"/>
            <a:ext cx="106299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十一、读儿歌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回答问题。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春天到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春天到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花儿露出了笑脸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小草伸长了腰。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春天到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春天到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燕子搭新窝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喜鹊喳喳叫。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儿歌共有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句话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02226" y="359319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98852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4" y="851480"/>
            <a:ext cx="1072515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.“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花儿露出了笑脸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指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      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填序号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花儿开了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②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花儿笑了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小草伸长了腰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指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填序号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小草刚睡醒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②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小草长高了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06819" y="10119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25084" y="265317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63829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841079"/>
            <a:ext cx="107061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儿歌中的燕子、喜鹊在春天里都忙着做什么呢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选一选。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填序号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搭新窝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喳喳叫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  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05884" y="338137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39659" y="337387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9" name="image3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207452" y="3390655"/>
            <a:ext cx="1373823" cy="1098477"/>
          </a:xfrm>
          <a:prstGeom prst="rect">
            <a:avLst/>
          </a:prstGeom>
        </p:spPr>
      </p:pic>
      <p:pic>
        <p:nvPicPr>
          <p:cNvPr id="10" name="image36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4757102" y="3331817"/>
            <a:ext cx="1500823" cy="96780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63829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49" y="861094"/>
            <a:ext cx="1071562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结合图片想象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儿歌中的美景可以用下面哪些词语来描绘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画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NEU-BZ"/>
                <a:cs typeface="Times New Roman"/>
              </a:rPr>
              <a:t>􀳫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多选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百花齐放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百鸟争鸣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 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泉水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叮咚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5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你还知道春天里有哪些景物发生变化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?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                            </a:t>
            </a:r>
            <a:r>
              <a:rPr lang="en-US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 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86784" y="263117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NEU-BZ"/>
                <a:cs typeface="Times New Roman"/>
              </a:rPr>
              <a:t>􀳫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11059" y="265249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NEU-BZ"/>
                <a:cs typeface="Times New Roman"/>
              </a:rPr>
              <a:t>􀳫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23949" y="5040223"/>
            <a:ext cx="73628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河边的柳树发芽了</a:t>
            </a:r>
            <a:r>
              <a:rPr lang="en-US" altLang="zh-CN" sz="3600" b="1" dirty="0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桃花红了。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63829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79780"/>
            <a:ext cx="10886790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一、读拼音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写词语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6825" y="1655040"/>
            <a:ext cx="7896225" cy="155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9163050" y="2375771"/>
            <a:ext cx="21499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起来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被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老</a:t>
            </a:r>
            <a:endParaRPr lang="zh-CN" altLang="en-US" sz="3600" dirty="0"/>
          </a:p>
        </p:txBody>
      </p:sp>
      <p:sp>
        <p:nvSpPr>
          <p:cNvPr id="10" name="矩形 9"/>
          <p:cNvSpPr/>
          <p:nvPr/>
        </p:nvSpPr>
        <p:spPr>
          <a:xfrm>
            <a:off x="824374" y="3954333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师表扬会整理。</a:t>
            </a:r>
          </a:p>
        </p:txBody>
      </p:sp>
      <p:sp>
        <p:nvSpPr>
          <p:cNvPr id="11" name="矩形 10"/>
          <p:cNvSpPr/>
          <p:nvPr/>
        </p:nvSpPr>
        <p:spPr>
          <a:xfrm>
            <a:off x="2449726" y="2237271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文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0298563"/>
              </p:ext>
            </p:extLst>
          </p:nvPr>
        </p:nvGraphicFramePr>
        <p:xfrm>
          <a:off x="6143625" y="2387201"/>
          <a:ext cx="1847850" cy="887700"/>
        </p:xfrm>
        <a:graphic>
          <a:graphicData uri="http://schemas.openxmlformats.org/drawingml/2006/table">
            <a:tbl>
              <a:tblPr firstRow="1" firstCol="1" bandRow="1"/>
              <a:tblGrid>
                <a:gridCol w="923925"/>
                <a:gridCol w="923925"/>
              </a:tblGrid>
              <a:tr h="8877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卡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片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8212350" y="2257780"/>
            <a:ext cx="8935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合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42924" y="861094"/>
            <a:ext cx="10734675" cy="23637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十二、看图写话。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不会写的字用拼音代替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仔细看图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图中是什么季节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有什么景物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哪些人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他们在干什么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试着用几句话写一写。</a:t>
            </a:r>
          </a:p>
        </p:txBody>
      </p:sp>
      <p:pic>
        <p:nvPicPr>
          <p:cNvPr id="8" name="image3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876540" y="2767567"/>
            <a:ext cx="3635375" cy="298767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67054" y="3113042"/>
            <a:ext cx="1088326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示例</a:t>
            </a:r>
            <a:r>
              <a:rPr lang="en-US" altLang="zh-CN" sz="36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　　　　植树</a:t>
            </a:r>
          </a:p>
          <a:p>
            <a:pPr>
              <a:spcAft>
                <a:spcPts val="0"/>
              </a:spcAft>
            </a:pPr>
            <a:r>
              <a:rPr lang="zh-CN" altLang="zh-CN" sz="36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　　春天到了</a:t>
            </a:r>
            <a:r>
              <a:rPr lang="en-US" altLang="zh-CN" sz="36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天空蓝蓝的</a:t>
            </a:r>
            <a:r>
              <a:rPr lang="en-US" altLang="zh-CN" sz="36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飘着几</a:t>
            </a:r>
            <a:r>
              <a:rPr lang="zh-CN" altLang="zh-CN" sz="36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朵</a:t>
            </a:r>
            <a:endParaRPr lang="en-US" altLang="zh-CN" sz="36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zh-CN" altLang="zh-CN" sz="36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白云</a:t>
            </a:r>
            <a:r>
              <a:rPr lang="en-US" altLang="zh-CN" sz="36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草地绿油油的。三个小伙伴</a:t>
            </a:r>
            <a:r>
              <a:rPr lang="zh-CN" altLang="zh-CN" sz="36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来</a:t>
            </a:r>
            <a:endParaRPr lang="en-US" altLang="zh-CN" sz="36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zh-CN" altLang="zh-CN" sz="36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到</a:t>
            </a:r>
            <a:r>
              <a:rPr lang="zh-CN" altLang="zh-CN" sz="36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草地上植树。小丽扶着小树苗</a:t>
            </a:r>
            <a:r>
              <a:rPr lang="en-US" altLang="zh-CN" sz="36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,</a:t>
            </a:r>
            <a:r>
              <a:rPr lang="zh-CN" altLang="zh-CN" sz="36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小</a:t>
            </a:r>
            <a:endParaRPr lang="en-US" altLang="zh-CN" sz="36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zh-CN" altLang="zh-CN" sz="36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明</a:t>
            </a:r>
            <a:r>
              <a:rPr lang="zh-CN" altLang="zh-CN" sz="36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拿着铁锹填土</a:t>
            </a:r>
            <a:r>
              <a:rPr lang="en-US" altLang="zh-CN" sz="36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小红负责运树苗</a:t>
            </a:r>
            <a:r>
              <a:rPr lang="zh-CN" altLang="zh-CN" sz="36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。</a:t>
            </a:r>
            <a:endParaRPr lang="en-US" altLang="zh-CN" sz="3600" b="1" dirty="0" smtClean="0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zh-CN" altLang="zh-CN" sz="3600" b="1" dirty="0" smtClean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他们</a:t>
            </a:r>
            <a:r>
              <a:rPr lang="zh-CN" altLang="zh-CN" sz="36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干得可开心了</a:t>
            </a:r>
            <a:r>
              <a:rPr lang="en-US" altLang="zh-CN" sz="36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  <a:cs typeface="Times New Roman"/>
              </a:rPr>
              <a:t>盼着小树苗快快长成大树。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98852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890" y="885978"/>
            <a:ext cx="8622873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二、照样子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写出相应的大写或小写字母。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429" y="2032157"/>
            <a:ext cx="11190515" cy="1643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image30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413429" y="2062105"/>
            <a:ext cx="11627485" cy="158369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763" y="939284"/>
            <a:ext cx="5262979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三、按字母表顺序排列。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405" y="1919767"/>
            <a:ext cx="5367282" cy="1089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737790" y="3326368"/>
            <a:ext cx="74590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排列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       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95500" y="3221592"/>
            <a:ext cx="74104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B</a:t>
            </a:r>
            <a:r>
              <a:rPr lang="zh-CN" altLang="zh-CN" sz="3600" dirty="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E</a:t>
            </a:r>
            <a:r>
              <a:rPr lang="zh-CN" altLang="zh-CN" sz="3600" dirty="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H</a:t>
            </a:r>
            <a:r>
              <a:rPr lang="zh-CN" altLang="zh-CN" sz="3600" dirty="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O</a:t>
            </a:r>
            <a:r>
              <a:rPr lang="zh-CN" altLang="zh-CN" sz="3600" dirty="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R</a:t>
            </a:r>
            <a:r>
              <a:rPr lang="zh-CN" altLang="zh-CN" sz="3600" dirty="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E72582"/>
                </a:solidFill>
                <a:latin typeface="NEU-XT"/>
                <a:ea typeface="方正楷体_GBK"/>
                <a:cs typeface="Times New Roman"/>
              </a:rPr>
              <a:t>W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376" y="846913"/>
            <a:ext cx="4801314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四、按笔顺规则分类。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8" name="image3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40162" y="1996916"/>
            <a:ext cx="3569888" cy="396636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673867" y="2024158"/>
            <a:ext cx="22653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从上到下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: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 sz="36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0212" y="1618736"/>
            <a:ext cx="4306888" cy="1239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/>
        </p:nvSpPr>
        <p:spPr>
          <a:xfrm>
            <a:off x="6961188" y="1881370"/>
            <a:ext cx="43068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5400" dirty="0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青</a:t>
            </a:r>
            <a:r>
              <a:rPr lang="en-US" altLang="zh-CN" sz="5400" dirty="0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    </a:t>
            </a:r>
            <a:r>
              <a:rPr lang="zh-CN" altLang="zh-CN" sz="5400" dirty="0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字</a:t>
            </a:r>
            <a:r>
              <a:rPr lang="en-US" altLang="zh-CN" sz="5400" dirty="0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    </a:t>
            </a:r>
            <a:r>
              <a:rPr lang="zh-CN" altLang="zh-CN" sz="5400" dirty="0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冬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73867" y="3696493"/>
            <a:ext cx="22653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先撇后捺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: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 sz="3600" dirty="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4072" y="3429000"/>
            <a:ext cx="4306888" cy="1239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3923662" y="5447387"/>
            <a:ext cx="37657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先外后内再封口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: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4152" y="5085184"/>
            <a:ext cx="4306888" cy="1239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矩形 17"/>
          <p:cNvSpPr/>
          <p:nvPr/>
        </p:nvSpPr>
        <p:spPr>
          <a:xfrm>
            <a:off x="6930380" y="3668266"/>
            <a:ext cx="43068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5400" dirty="0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入</a:t>
            </a:r>
            <a:r>
              <a:rPr lang="en-US" altLang="zh-CN" sz="5400" dirty="0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    </a:t>
            </a:r>
            <a:r>
              <a:rPr lang="zh-CN" altLang="zh-CN" sz="5400" dirty="0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木</a:t>
            </a:r>
            <a:r>
              <a:rPr lang="en-US" altLang="zh-CN" sz="5400" dirty="0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    </a:t>
            </a:r>
            <a:r>
              <a:rPr lang="zh-CN" altLang="zh-CN" sz="5400" dirty="0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八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639156" y="5357343"/>
            <a:ext cx="410516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5400" dirty="0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白</a:t>
            </a:r>
            <a:r>
              <a:rPr lang="en-US" altLang="zh-CN" sz="5400" dirty="0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    </a:t>
            </a:r>
            <a:r>
              <a:rPr lang="zh-CN" altLang="zh-CN" sz="5400" dirty="0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四</a:t>
            </a:r>
            <a:r>
              <a:rPr lang="en-US" altLang="zh-CN" sz="5400" dirty="0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    </a:t>
            </a:r>
            <a:r>
              <a:rPr lang="zh-CN" altLang="zh-CN" sz="5400" dirty="0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田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8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6154"/>
            <a:ext cx="107823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五、选字填空。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清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情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请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晴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睛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蜻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青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天　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水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蜓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问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事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眼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5105" y="26883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95699" y="270011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62674" y="268832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401734" y="268832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请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85141" y="34884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44059" y="347074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6732" y="861094"/>
            <a:ext cx="4467890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六、读一读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连一连。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05"/>
          <a:stretch/>
        </p:blipFill>
        <p:spPr bwMode="auto">
          <a:xfrm>
            <a:off x="838199" y="2142663"/>
            <a:ext cx="3886201" cy="3315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125" y="2205489"/>
            <a:ext cx="4400550" cy="3252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直接连接符 7"/>
          <p:cNvCxnSpPr/>
          <p:nvPr/>
        </p:nvCxnSpPr>
        <p:spPr>
          <a:xfrm>
            <a:off x="5334000" y="1905000"/>
            <a:ext cx="38100" cy="36290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866899" y="2461555"/>
            <a:ext cx="2266951" cy="177707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866899" y="2461555"/>
            <a:ext cx="2181226" cy="90123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767208" y="4238625"/>
            <a:ext cx="2280917" cy="98107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781816" y="3350090"/>
            <a:ext cx="2352034" cy="184103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920233" y="2426165"/>
            <a:ext cx="2900042" cy="184444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7044058" y="2461555"/>
            <a:ext cx="2776217" cy="94297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044058" y="4305762"/>
            <a:ext cx="2680967" cy="88536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7044058" y="3404530"/>
            <a:ext cx="2776217" cy="178659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740" y="1061119"/>
            <a:ext cx="4861101" cy="455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595758" y="1528105"/>
            <a:ext cx="3223892" cy="247239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595758" y="2764302"/>
            <a:ext cx="3223892" cy="241729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595758" y="2764302"/>
            <a:ext cx="3223892" cy="123722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595758" y="1528105"/>
            <a:ext cx="3223892" cy="375285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4" y="938510"/>
            <a:ext cx="1052512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七、读一读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按要求写一写。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填序号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①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欢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羊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见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霜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⑤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言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⑥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王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⑦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万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⑧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上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704850" y="1771650"/>
            <a:ext cx="6981825" cy="1562100"/>
          </a:xfrm>
          <a:prstGeom prst="rect">
            <a:avLst/>
          </a:prstGeom>
          <a:noFill/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56865" y="3844409"/>
            <a:ext cx="54820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Times New Roman"/>
              </a:rPr>
              <a:t>a</a:t>
            </a:r>
            <a:r>
              <a:rPr lang="en-US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n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                    </a:t>
            </a:r>
            <a:r>
              <a:rPr lang="en-US" altLang="zh-CN" sz="3600" u="sng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 </a:t>
            </a:r>
            <a:endParaRPr lang="en-US" altLang="zh-CN" sz="3600" u="sng" dirty="0" smtClean="0">
              <a:solidFill>
                <a:srgbClr val="000000"/>
              </a:solidFill>
              <a:latin typeface="NEU-XT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Times New Roman"/>
              </a:rPr>
              <a:t>a</a:t>
            </a:r>
            <a:r>
              <a:rPr lang="en-US" altLang="zh-CN" sz="3600" dirty="0" err="1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ng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               </a:t>
            </a:r>
            <a:r>
              <a:rPr lang="en-US" altLang="zh-CN" sz="3600" u="sng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31472" y="401456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①③⑤⑦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394287" y="478677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②④⑥⑧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546</Words>
  <Application>Microsoft Office PowerPoint</Application>
  <PresentationFormat>自定义</PresentationFormat>
  <Paragraphs>164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40" baseType="lpstr">
      <vt:lpstr>Arial</vt:lpstr>
      <vt:lpstr>宋体</vt:lpstr>
      <vt:lpstr>NEU-BZ</vt:lpstr>
      <vt:lpstr>方正隶变_GBK</vt:lpstr>
      <vt:lpstr>华文细黑</vt:lpstr>
      <vt:lpstr>方正楷体_GBK</vt:lpstr>
      <vt:lpstr>方正仿宋_GBK</vt:lpstr>
      <vt:lpstr>方正大标宋简体</vt:lpstr>
      <vt:lpstr>Wingdings</vt:lpstr>
      <vt:lpstr>Times New Roman</vt:lpstr>
      <vt:lpstr>方正黑体_GBK</vt:lpstr>
      <vt:lpstr>方正书宋_GBK</vt:lpstr>
      <vt:lpstr>NEU-XT</vt:lpstr>
      <vt:lpstr>汉仪雅酷黑 95W</vt:lpstr>
      <vt:lpstr>方正大标宋_GBK</vt:lpstr>
      <vt:lpstr>方正小标宋_GBK</vt:lpstr>
      <vt:lpstr>微软雅黑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258</cp:revision>
  <dcterms:created xsi:type="dcterms:W3CDTF">2019-06-19T02:08:00Z</dcterms:created>
  <dcterms:modified xsi:type="dcterms:W3CDTF">2026-03-02T07:23:53Z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