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方正隶变_GBK" panose="03000509000000000000" pitchFamily="65" charset="-122"/>
      <p:regular r:id="rId13"/>
    </p:embeddedFont>
    <p:embeddedFont>
      <p:font typeface="方正大标宋简体" panose="02010600030101010101" charset="-122"/>
      <p:regular r:id="rId14"/>
    </p:embeddedFont>
    <p:embeddedFont>
      <p:font typeface="方正仿宋_GBK" panose="03000509000000000000" pitchFamily="65" charset="-122"/>
      <p:regular r:id="rId15"/>
    </p:embeddedFont>
    <p:embeddedFont>
      <p:font typeface="华文宋体" panose="02010600030101010101" charset="-122"/>
      <p:regular r:id="rId16"/>
    </p:embeddedFont>
    <p:embeddedFont>
      <p:font typeface="方正黑体_GBK" panose="03000509000000000000" pitchFamily="65" charset="-122"/>
      <p:regular r:id="rId17"/>
    </p:embeddedFont>
    <p:embeddedFont>
      <p:font typeface="方正大标宋_GBK" panose="03000509000000000000" pitchFamily="65" charset="-122"/>
      <p:regular r:id="rId18"/>
    </p:embeddedFont>
    <p:embeddedFont>
      <p:font typeface="NEU-XT" panose="02020503000000020003" pitchFamily="18" charset="-122"/>
      <p:regular r:id="rId19"/>
    </p:embeddedFont>
    <p:embeddedFont>
      <p:font typeface="楷体" panose="02010609060101010101" pitchFamily="49" charset="-122"/>
      <p:regular r:id="rId20"/>
    </p:embeddedFont>
    <p:embeddedFont>
      <p:font typeface="NEU-HZ" panose="02010600010101010101" pitchFamily="2" charset="-122"/>
      <p:regular r:id="rId21"/>
      <p:italic r:id="rId22"/>
    </p:embeddedFont>
    <p:embeddedFont>
      <p:font typeface="方正小标宋_GBK" panose="03000509000000000000" pitchFamily="65" charset="-122"/>
      <p:regular r:id="rId23"/>
    </p:embeddedFont>
    <p:embeddedFont>
      <p:font typeface="方正楷体_GBK" panose="03000509000000000000" pitchFamily="65" charset="-122"/>
      <p:regular r:id="rId24"/>
    </p:embeddedFont>
    <p:embeddedFont>
      <p:font typeface="华文细黑" panose="02010600030101010101" charset="-122"/>
      <p:regular r:id="rId25"/>
    </p:embeddedFont>
    <p:embeddedFont>
      <p:font typeface="微软雅黑" panose="020B0503020204020204" pitchFamily="34" charset="-122"/>
      <p:regular r:id="rId26"/>
      <p:bold r:id="rId27"/>
    </p:embeddedFont>
    <p:embeddedFont>
      <p:font typeface="NEU-BZ" panose="02010600010101010101" pitchFamily="2" charset="-122"/>
      <p:regular r:id="rId28"/>
      <p:bold r:id="rId29"/>
      <p:italic r:id="rId30"/>
      <p:boldItalic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36" Type="http://schemas.openxmlformats.org/officeDocument/2006/relationships/tableStyles" Target="tableStyle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font" Target="fonts/font23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60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语文园地一（一）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236"/>
            <a:ext cx="1078016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一、给加点字选择正确的读音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打上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√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识字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 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sí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shí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　　　　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组词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 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zǔ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zhǔ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计算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 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suàn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shuàn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  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图形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 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xín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xíng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合唱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 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chàn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chàng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      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减法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 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jiǎn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jiǎng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05460" y="215097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260148" y="216300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56865" y="303649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731698" y="300831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55400" y="381105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180224" y="377495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649515" y="196634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542455" y="198621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328995" y="280928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8893905" y="281348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3972991" y="368658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698871" y="360828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80965"/>
            <a:ext cx="4467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>
                <a:latin typeface="Calibri"/>
                <a:ea typeface="方正黑体_GBK"/>
                <a:cs typeface="Times New Roman"/>
              </a:rPr>
              <a:t>二、读拼音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en-US" sz="3600"/>
          </a:p>
        </p:txBody>
      </p:sp>
      <p:grpSp>
        <p:nvGrpSpPr>
          <p:cNvPr id="6" name="组合 5"/>
          <p:cNvGrpSpPr/>
          <p:nvPr/>
        </p:nvGrpSpPr>
        <p:grpSpPr>
          <a:xfrm>
            <a:off x="575839" y="1657239"/>
            <a:ext cx="11040322" cy="3543521"/>
            <a:chOff x="505460" y="2920481"/>
            <a:chExt cx="11272892" cy="3618167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5460" y="2920481"/>
              <a:ext cx="5418044" cy="36181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4590" y="2920481"/>
              <a:ext cx="5583762" cy="36181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1904478"/>
              </p:ext>
            </p:extLst>
          </p:nvPr>
        </p:nvGraphicFramePr>
        <p:xfrm>
          <a:off x="759862" y="2258694"/>
          <a:ext cx="2132628" cy="1063003"/>
        </p:xfrm>
        <a:graphic>
          <a:graphicData uri="http://schemas.openxmlformats.org/drawingml/2006/table">
            <a:tbl>
              <a:tblPr firstRow="1" firstCol="1" bandRow="1"/>
              <a:tblGrid>
                <a:gridCol w="10663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6631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6300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>
                          <a:solidFill>
                            <a:srgbClr val="E72582"/>
                          </a:solidFill>
                          <a:latin typeface="Calibri"/>
                          <a:ea typeface="方正楷体_GBK"/>
                          <a:cs typeface="Times New Roman"/>
                        </a:rPr>
                        <a:t>飞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>
                          <a:solidFill>
                            <a:srgbClr val="E72582"/>
                          </a:solidFill>
                          <a:latin typeface="Calibri"/>
                          <a:ea typeface="方正楷体_GBK"/>
                          <a:cs typeface="Times New Roman"/>
                        </a:rPr>
                        <a:t>入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2075123"/>
              </p:ext>
            </p:extLst>
          </p:nvPr>
        </p:nvGraphicFramePr>
        <p:xfrm>
          <a:off x="3580817" y="2252474"/>
          <a:ext cx="2132628" cy="1063003"/>
        </p:xfrm>
        <a:graphic>
          <a:graphicData uri="http://schemas.openxmlformats.org/drawingml/2006/table">
            <a:tbl>
              <a:tblPr firstRow="1" firstCol="1" bandRow="1"/>
              <a:tblGrid>
                <a:gridCol w="10663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6631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6300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 kern="1200">
                          <a:solidFill>
                            <a:srgbClr val="E72582"/>
                          </a:solidFill>
                          <a:latin typeface="Calibri"/>
                          <a:ea typeface="方正楷体_GBK"/>
                          <a:cs typeface="Times New Roman"/>
                        </a:rPr>
                        <a:t>合</a:t>
                      </a:r>
                      <a:endParaRPr lang="zh-CN" sz="5400" kern="1200">
                        <a:solidFill>
                          <a:srgbClr val="E72582"/>
                        </a:solidFill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 kern="1200">
                          <a:solidFill>
                            <a:srgbClr val="E72582"/>
                          </a:solidFill>
                          <a:latin typeface="Calibri"/>
                          <a:ea typeface="方正楷体_GBK"/>
                          <a:cs typeface="Times New Roman"/>
                        </a:rPr>
                        <a:t>力</a:t>
                      </a:r>
                      <a:endParaRPr lang="zh-CN" sz="5400" kern="1200">
                        <a:solidFill>
                          <a:srgbClr val="E72582"/>
                        </a:solidFill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7078378"/>
              </p:ext>
            </p:extLst>
          </p:nvPr>
        </p:nvGraphicFramePr>
        <p:xfrm>
          <a:off x="6345788" y="2255585"/>
          <a:ext cx="2132628" cy="1063003"/>
        </p:xfrm>
        <a:graphic>
          <a:graphicData uri="http://schemas.openxmlformats.org/drawingml/2006/table">
            <a:tbl>
              <a:tblPr firstRow="1" firstCol="1" bandRow="1"/>
              <a:tblGrid>
                <a:gridCol w="10663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6631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6300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 kern="1200">
                          <a:solidFill>
                            <a:srgbClr val="E72582"/>
                          </a:solidFill>
                          <a:latin typeface="Calibri"/>
                          <a:ea typeface="方正楷体_GBK"/>
                          <a:cs typeface="Times New Roman"/>
                        </a:rPr>
                        <a:t>生</a:t>
                      </a:r>
                      <a:endParaRPr lang="zh-CN" sz="5400" kern="1200">
                        <a:solidFill>
                          <a:srgbClr val="E72582"/>
                        </a:solidFill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 kern="1200">
                          <a:solidFill>
                            <a:srgbClr val="E72582"/>
                          </a:solidFill>
                          <a:latin typeface="Calibri"/>
                          <a:ea typeface="方正楷体_GBK"/>
                          <a:cs typeface="Times New Roman"/>
                        </a:rPr>
                        <a:t>动</a:t>
                      </a:r>
                      <a:endParaRPr lang="zh-CN" sz="5400" kern="1200">
                        <a:solidFill>
                          <a:srgbClr val="E72582"/>
                        </a:solidFill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3106882"/>
              </p:ext>
            </p:extLst>
          </p:nvPr>
        </p:nvGraphicFramePr>
        <p:xfrm>
          <a:off x="9166742" y="2249365"/>
          <a:ext cx="2132628" cy="1063003"/>
        </p:xfrm>
        <a:graphic>
          <a:graphicData uri="http://schemas.openxmlformats.org/drawingml/2006/table">
            <a:tbl>
              <a:tblPr firstRow="1" firstCol="1" bandRow="1"/>
              <a:tblGrid>
                <a:gridCol w="10663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6631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6300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 kern="1200">
                          <a:solidFill>
                            <a:srgbClr val="E72582"/>
                          </a:solidFill>
                          <a:latin typeface="Calibri"/>
                          <a:ea typeface="方正楷体_GBK"/>
                          <a:cs typeface="Times New Roman"/>
                        </a:rPr>
                        <a:t>清</a:t>
                      </a:r>
                      <a:endParaRPr lang="zh-CN" sz="5400" kern="1200">
                        <a:solidFill>
                          <a:srgbClr val="E72582"/>
                        </a:solidFill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 kern="1200">
                          <a:solidFill>
                            <a:srgbClr val="E72582"/>
                          </a:solidFill>
                          <a:latin typeface="Calibri"/>
                          <a:ea typeface="方正楷体_GBK"/>
                          <a:cs typeface="Times New Roman"/>
                        </a:rPr>
                        <a:t>明</a:t>
                      </a:r>
                      <a:endParaRPr lang="zh-CN" sz="5400" kern="1200">
                        <a:solidFill>
                          <a:srgbClr val="E72582"/>
                        </a:solidFill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3110626"/>
              </p:ext>
            </p:extLst>
          </p:nvPr>
        </p:nvGraphicFramePr>
        <p:xfrm>
          <a:off x="762966" y="4062681"/>
          <a:ext cx="2132628" cy="1063003"/>
        </p:xfrm>
        <a:graphic>
          <a:graphicData uri="http://schemas.openxmlformats.org/drawingml/2006/table">
            <a:tbl>
              <a:tblPr firstRow="1" firstCol="1" bandRow="1"/>
              <a:tblGrid>
                <a:gridCol w="10663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6631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6300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 kern="1200">
                          <a:solidFill>
                            <a:srgbClr val="E72582"/>
                          </a:solidFill>
                          <a:latin typeface="Calibri"/>
                          <a:ea typeface="方正楷体_GBK"/>
                          <a:cs typeface="Times New Roman"/>
                        </a:rPr>
                        <a:t>什</a:t>
                      </a:r>
                      <a:endParaRPr lang="zh-CN" sz="5400" kern="1200">
                        <a:solidFill>
                          <a:srgbClr val="E72582"/>
                        </a:solidFill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 kern="1200">
                          <a:solidFill>
                            <a:srgbClr val="E72582"/>
                          </a:solidFill>
                          <a:latin typeface="Calibri"/>
                          <a:ea typeface="方正楷体_GBK"/>
                          <a:cs typeface="Times New Roman"/>
                        </a:rPr>
                        <a:t>么</a:t>
                      </a:r>
                      <a:endParaRPr lang="zh-CN" sz="5400" kern="1200">
                        <a:solidFill>
                          <a:srgbClr val="E72582"/>
                        </a:solidFill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0160672"/>
              </p:ext>
            </p:extLst>
          </p:nvPr>
        </p:nvGraphicFramePr>
        <p:xfrm>
          <a:off x="3583921" y="4056461"/>
          <a:ext cx="2132628" cy="1063003"/>
        </p:xfrm>
        <a:graphic>
          <a:graphicData uri="http://schemas.openxmlformats.org/drawingml/2006/table">
            <a:tbl>
              <a:tblPr firstRow="1" firstCol="1" bandRow="1"/>
              <a:tblGrid>
                <a:gridCol w="10663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6631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6300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 kern="1200">
                          <a:solidFill>
                            <a:srgbClr val="E72582"/>
                          </a:solidFill>
                          <a:latin typeface="Calibri"/>
                          <a:ea typeface="方正楷体_GBK"/>
                          <a:cs typeface="Times New Roman"/>
                        </a:rPr>
                        <a:t>冬</a:t>
                      </a:r>
                      <a:endParaRPr lang="zh-CN" sz="5400" kern="1200">
                        <a:solidFill>
                          <a:srgbClr val="E72582"/>
                        </a:solidFill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 kern="1200">
                          <a:solidFill>
                            <a:srgbClr val="E72582"/>
                          </a:solidFill>
                          <a:latin typeface="Calibri"/>
                          <a:ea typeface="方正楷体_GBK"/>
                          <a:cs typeface="Times New Roman"/>
                        </a:rPr>
                        <a:t>天</a:t>
                      </a:r>
                      <a:endParaRPr lang="zh-CN" sz="5400" kern="1200">
                        <a:solidFill>
                          <a:srgbClr val="E72582"/>
                        </a:solidFill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0926508"/>
              </p:ext>
            </p:extLst>
          </p:nvPr>
        </p:nvGraphicFramePr>
        <p:xfrm>
          <a:off x="6348892" y="4059572"/>
          <a:ext cx="2132628" cy="1063003"/>
        </p:xfrm>
        <a:graphic>
          <a:graphicData uri="http://schemas.openxmlformats.org/drawingml/2006/table">
            <a:tbl>
              <a:tblPr firstRow="1" firstCol="1" bandRow="1"/>
              <a:tblGrid>
                <a:gridCol w="10663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6631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6300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 kern="1200">
                          <a:solidFill>
                            <a:srgbClr val="E72582"/>
                          </a:solidFill>
                          <a:latin typeface="Calibri"/>
                          <a:ea typeface="方正楷体_GBK"/>
                          <a:cs typeface="Times New Roman"/>
                        </a:rPr>
                        <a:t>红</a:t>
                      </a:r>
                      <a:endParaRPr lang="zh-CN" sz="5400" kern="1200">
                        <a:solidFill>
                          <a:srgbClr val="E72582"/>
                        </a:solidFill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 kern="1200">
                          <a:solidFill>
                            <a:srgbClr val="E72582"/>
                          </a:solidFill>
                          <a:latin typeface="Calibri"/>
                          <a:ea typeface="方正楷体_GBK"/>
                          <a:cs typeface="Times New Roman"/>
                        </a:rPr>
                        <a:t>花</a:t>
                      </a:r>
                      <a:endParaRPr lang="zh-CN" sz="5400" kern="1200">
                        <a:solidFill>
                          <a:srgbClr val="E72582"/>
                        </a:solidFill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3545467"/>
              </p:ext>
            </p:extLst>
          </p:nvPr>
        </p:nvGraphicFramePr>
        <p:xfrm>
          <a:off x="9169846" y="4053352"/>
          <a:ext cx="2132628" cy="1063003"/>
        </p:xfrm>
        <a:graphic>
          <a:graphicData uri="http://schemas.openxmlformats.org/drawingml/2006/table">
            <a:tbl>
              <a:tblPr firstRow="1" firstCol="1" bandRow="1"/>
              <a:tblGrid>
                <a:gridCol w="10663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6631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6300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 kern="1200">
                          <a:solidFill>
                            <a:srgbClr val="E72582"/>
                          </a:solidFill>
                          <a:latin typeface="Calibri"/>
                          <a:ea typeface="方正楷体_GBK"/>
                          <a:cs typeface="Times New Roman"/>
                        </a:rPr>
                        <a:t>青</a:t>
                      </a:r>
                      <a:endParaRPr lang="zh-CN" sz="5400" kern="1200">
                        <a:solidFill>
                          <a:srgbClr val="E72582"/>
                        </a:solidFill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 kern="1200">
                          <a:solidFill>
                            <a:srgbClr val="E72582"/>
                          </a:solidFill>
                          <a:latin typeface="Calibri"/>
                          <a:ea typeface="方正楷体_GBK"/>
                          <a:cs typeface="Times New Roman"/>
                        </a:rPr>
                        <a:t>春</a:t>
                      </a:r>
                      <a:endParaRPr lang="zh-CN" sz="5400" kern="1200">
                        <a:solidFill>
                          <a:srgbClr val="E72582"/>
                        </a:solidFill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505460" y="900352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三、连一连。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648" y="1682159"/>
            <a:ext cx="10868267" cy="3091659"/>
          </a:xfrm>
          <a:prstGeom prst="rect">
            <a:avLst/>
          </a:prstGeom>
        </p:spPr>
      </p:pic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177221" y="2145152"/>
            <a:ext cx="1341692" cy="69293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1174451" y="2131574"/>
            <a:ext cx="1344462" cy="75998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174451" y="3590178"/>
            <a:ext cx="1344462" cy="83517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1174451" y="3683479"/>
            <a:ext cx="1344462" cy="65987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7000051" y="2054364"/>
            <a:ext cx="1376198" cy="90449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7000051" y="2145152"/>
            <a:ext cx="1376198" cy="69293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7000051" y="3590178"/>
            <a:ext cx="1376198" cy="83517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6971402" y="3683479"/>
            <a:ext cx="1404847" cy="69352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67000"/>
            <a:ext cx="1067557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四、写出相对应的大小写字母。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XT"/>
                <a:ea typeface="方正楷体_GBK"/>
                <a:cs typeface="Times New Roman"/>
              </a:rPr>
              <a:t>B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XT"/>
                <a:ea typeface="方正楷体_GBK"/>
                <a:cs typeface="Times New Roman"/>
              </a:rPr>
              <a:t>M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XT"/>
                <a:ea typeface="方正楷体_GBK"/>
                <a:cs typeface="Times New Roman"/>
              </a:rPr>
              <a:t>G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XT"/>
                <a:ea typeface="方正楷体_GBK"/>
                <a:cs typeface="Times New Roman"/>
              </a:rPr>
              <a:t>E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XT"/>
                <a:ea typeface="方正楷体_GBK"/>
                <a:cs typeface="Times New Roman"/>
              </a:rPr>
              <a:t>R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       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XT"/>
                <a:ea typeface="方正楷体_GBK"/>
                <a:cs typeface="Times New Roman"/>
              </a:rPr>
              <a:t>n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 </a:t>
            </a:r>
            <a:r>
              <a:rPr lang="en-US" altLang="zh-CN" sz="3600" dirty="0">
                <a:latin typeface="NEU-XT"/>
                <a:ea typeface="方正楷体_GBK"/>
                <a:cs typeface="Times New Roman"/>
              </a:rPr>
              <a:t>d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     </a:t>
            </a:r>
            <a:r>
              <a:rPr lang="en-US" altLang="zh-CN" sz="3600" dirty="0">
                <a:latin typeface="NEU-XT"/>
                <a:ea typeface="方正楷体_GBK"/>
                <a:cs typeface="Times New Roman"/>
              </a:rPr>
              <a:t>t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       )   </a:t>
            </a:r>
            <a:r>
              <a:rPr lang="en-US" altLang="zh-CN" sz="3600" dirty="0" smtClean="0">
                <a:latin typeface="华文细黑" pitchFamily="2" charset="-122"/>
                <a:ea typeface="华文细黑" pitchFamily="2" charset="-122"/>
                <a:cs typeface="Times New Roman"/>
              </a:rPr>
              <a:t>h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       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      </a:t>
            </a:r>
            <a:r>
              <a:rPr lang="en-US" altLang="zh-CN" sz="3600" dirty="0" smtClean="0">
                <a:latin typeface="NEU-XT"/>
                <a:ea typeface="方正楷体_GBK"/>
                <a:cs typeface="Times New Roman"/>
              </a:rPr>
              <a:t>u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       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39455" y="1975862"/>
            <a:ext cx="441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b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63512" y="2010366"/>
            <a:ext cx="5950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m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05058" y="2038023"/>
            <a:ext cx="441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g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79128" y="1974651"/>
            <a:ext cx="441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e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76917" y="1974650"/>
            <a:ext cx="3385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r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02991" y="284262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N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66182" y="281937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D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250465" y="2861224"/>
            <a:ext cx="441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T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110349" y="280127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190201" y="278266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U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67480"/>
            <a:ext cx="1021384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五、分一分。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回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周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田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同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白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四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先外后内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>
                <a:latin typeface="Calibri"/>
                <a:ea typeface="方正楷体_GBK"/>
                <a:cs typeface="Times New Roman"/>
              </a:rPr>
              <a:t>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先外后内再封口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>
                <a:latin typeface="Calibri"/>
                <a:ea typeface="方正楷体_GBK"/>
                <a:cs typeface="Times New Roman"/>
              </a:rPr>
              <a:t>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31721" y="267564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周同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99268" y="3429000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回田白四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200</Words>
  <Application>Microsoft Office PowerPoint</Application>
  <PresentationFormat>宽屏</PresentationFormat>
  <Paragraphs>72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7" baseType="lpstr">
      <vt:lpstr>Calibri</vt:lpstr>
      <vt:lpstr>汉仪雅酷黑 95W</vt:lpstr>
      <vt:lpstr>方正隶变_GBK</vt:lpstr>
      <vt:lpstr>方正大标宋简体</vt:lpstr>
      <vt:lpstr>方正仿宋_GBK</vt:lpstr>
      <vt:lpstr>华文宋体</vt:lpstr>
      <vt:lpstr>方正黑体_GBK</vt:lpstr>
      <vt:lpstr>方正大标宋_GBK</vt:lpstr>
      <vt:lpstr>NEU-XT</vt:lpstr>
      <vt:lpstr>楷体</vt:lpstr>
      <vt:lpstr>NEU-HZ</vt:lpstr>
      <vt:lpstr>方正小标宋_GBK</vt:lpstr>
      <vt:lpstr>Arial</vt:lpstr>
      <vt:lpstr>方正楷体_GBK</vt:lpstr>
      <vt:lpstr>Wingdings</vt:lpstr>
      <vt:lpstr>华文细黑</vt:lpstr>
      <vt:lpstr>Times New Roman</vt:lpstr>
      <vt:lpstr>微软雅黑</vt:lpstr>
      <vt:lpstr>NEU-BZ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245</cp:revision>
  <dcterms:created xsi:type="dcterms:W3CDTF">2019-06-19T02:08:00Z</dcterms:created>
  <dcterms:modified xsi:type="dcterms:W3CDTF">2026-02-27T06:39:28Z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