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小标宋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方正仿宋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NEU-XT" panose="02020503000000020003" pitchFamily="18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黑体_GBK" panose="03000509000000000000" pitchFamily="65" charset="-122"/>
      <p:regular r:id="rId24"/>
    </p:embeddedFont>
    <p:embeddedFont>
      <p:font typeface="方正书宋_GBK" panose="03000509000000000000" pitchFamily="65" charset="-122"/>
      <p:regular r:id="rId25"/>
    </p:embeddedFont>
    <p:embeddedFont>
      <p:font typeface="方正大标宋_GBK" panose="03000509000000000000" pitchFamily="65" charset="-122"/>
      <p:regular r:id="rId26"/>
    </p:embeddedFont>
    <p:embeddedFont>
      <p:font typeface="方正楷体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34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古对今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3C3CEFD-BC47-47FD-B802-C229A60F0361}"/>
              </a:ext>
            </a:extLst>
          </p:cNvPr>
          <p:cNvSpPr/>
          <p:nvPr/>
        </p:nvSpPr>
        <p:spPr>
          <a:xfrm>
            <a:off x="505460" y="926670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A8D0DBD-ABF1-44C9-9459-D16C799E40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956" y="1756283"/>
            <a:ext cx="11099549" cy="296263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6873121-1216-489E-B7E6-D94C1F4B979D}"/>
              </a:ext>
            </a:extLst>
          </p:cNvPr>
          <p:cNvCxnSpPr>
            <a:cxnSpLocks/>
          </p:cNvCxnSpPr>
          <p:nvPr/>
        </p:nvCxnSpPr>
        <p:spPr>
          <a:xfrm>
            <a:off x="2735929" y="2219902"/>
            <a:ext cx="3483801" cy="6319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35D15E5-24BA-4CE0-8FA3-A8F655B1AE0D}"/>
              </a:ext>
            </a:extLst>
          </p:cNvPr>
          <p:cNvCxnSpPr>
            <a:cxnSpLocks/>
          </p:cNvCxnSpPr>
          <p:nvPr/>
        </p:nvCxnSpPr>
        <p:spPr>
          <a:xfrm flipV="1">
            <a:off x="7090646" y="2219902"/>
            <a:ext cx="3302732" cy="6975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02FAFAC-0274-44F9-B8AE-421D0EE8FBC5}"/>
              </a:ext>
            </a:extLst>
          </p:cNvPr>
          <p:cNvCxnSpPr>
            <a:cxnSpLocks/>
          </p:cNvCxnSpPr>
          <p:nvPr/>
        </p:nvCxnSpPr>
        <p:spPr>
          <a:xfrm flipV="1">
            <a:off x="3297244" y="2219902"/>
            <a:ext cx="2922486" cy="7518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5DE2BF2-3C2C-4300-959E-05ED5464AB56}"/>
              </a:ext>
            </a:extLst>
          </p:cNvPr>
          <p:cNvCxnSpPr>
            <a:cxnSpLocks/>
          </p:cNvCxnSpPr>
          <p:nvPr/>
        </p:nvCxnSpPr>
        <p:spPr>
          <a:xfrm>
            <a:off x="7090646" y="2218670"/>
            <a:ext cx="3302732" cy="69881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EA7D31A0-082E-46D2-896E-77CA2995666F}"/>
              </a:ext>
            </a:extLst>
          </p:cNvPr>
          <p:cNvCxnSpPr>
            <a:cxnSpLocks/>
          </p:cNvCxnSpPr>
          <p:nvPr/>
        </p:nvCxnSpPr>
        <p:spPr>
          <a:xfrm>
            <a:off x="2278729" y="3681455"/>
            <a:ext cx="3817271" cy="75474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E13F90B5-DF01-47B2-924B-438132E4D44F}"/>
              </a:ext>
            </a:extLst>
          </p:cNvPr>
          <p:cNvCxnSpPr>
            <a:cxnSpLocks/>
          </p:cNvCxnSpPr>
          <p:nvPr/>
        </p:nvCxnSpPr>
        <p:spPr>
          <a:xfrm flipV="1">
            <a:off x="7090646" y="3681455"/>
            <a:ext cx="3366106" cy="73540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3750F8D0-CF70-4C16-BC74-8DF4AC41B298}"/>
              </a:ext>
            </a:extLst>
          </p:cNvPr>
          <p:cNvCxnSpPr>
            <a:cxnSpLocks/>
          </p:cNvCxnSpPr>
          <p:nvPr/>
        </p:nvCxnSpPr>
        <p:spPr>
          <a:xfrm flipV="1">
            <a:off x="2935105" y="3681455"/>
            <a:ext cx="3201018" cy="75474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86A61ED-6FD0-43F6-9068-426FAAECB827}"/>
              </a:ext>
            </a:extLst>
          </p:cNvPr>
          <p:cNvCxnSpPr>
            <a:cxnSpLocks/>
          </p:cNvCxnSpPr>
          <p:nvPr/>
        </p:nvCxnSpPr>
        <p:spPr>
          <a:xfrm>
            <a:off x="7090646" y="3601626"/>
            <a:ext cx="3302732" cy="81523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38A2953-1D59-4D0D-ACC5-B926985C6592}"/>
              </a:ext>
            </a:extLst>
          </p:cNvPr>
          <p:cNvSpPr/>
          <p:nvPr/>
        </p:nvSpPr>
        <p:spPr>
          <a:xfrm>
            <a:off x="434215" y="761339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写生字。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762" y="1893680"/>
            <a:ext cx="10927832" cy="2862536"/>
          </a:xfrm>
          <a:prstGeom prst="rect">
            <a:avLst/>
          </a:prstGeom>
        </p:spPr>
      </p:pic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7468F86E-19C3-4EBE-8282-B27F60DD59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46168"/>
              </p:ext>
            </p:extLst>
          </p:nvPr>
        </p:nvGraphicFramePr>
        <p:xfrm>
          <a:off x="4065358" y="348162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雪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83F13D0F-8FF2-4DB8-AA7A-BCAC55D735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971815"/>
              </p:ext>
            </p:extLst>
          </p:nvPr>
        </p:nvGraphicFramePr>
        <p:xfrm>
          <a:off x="8427133" y="348901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细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B81D6CF3-C6AD-47A3-90A7-4DA6E356F8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715265"/>
              </p:ext>
            </p:extLst>
          </p:nvPr>
        </p:nvGraphicFramePr>
        <p:xfrm>
          <a:off x="1785367" y="2142408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今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83905234-7874-4C92-A68C-36E4F5C4F9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480327"/>
              </p:ext>
            </p:extLst>
          </p:nvPr>
        </p:nvGraphicFramePr>
        <p:xfrm>
          <a:off x="4403281" y="213664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夕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EAFF7B5-96C0-4318-99B0-DE28F749CE3B}"/>
              </a:ext>
            </a:extLst>
          </p:cNvPr>
          <p:cNvSpPr/>
          <p:nvPr/>
        </p:nvSpPr>
        <p:spPr>
          <a:xfrm>
            <a:off x="505460" y="861094"/>
            <a:ext cx="10539768" cy="249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今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夕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寸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令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园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多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7C1C1BC-C384-482D-ABE3-335A5D33E130}"/>
              </a:ext>
            </a:extLst>
          </p:cNvPr>
          <p:cNvSpPr/>
          <p:nvPr/>
        </p:nvSpPr>
        <p:spPr>
          <a:xfrm>
            <a:off x="1265873" y="18390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5CF64C7-CEF6-4FC8-824C-55E7AF047048}"/>
              </a:ext>
            </a:extLst>
          </p:cNvPr>
          <p:cNvSpPr/>
          <p:nvPr/>
        </p:nvSpPr>
        <p:spPr>
          <a:xfrm>
            <a:off x="1314036" y="273244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7BEA38C-1941-4425-959E-CDB9BEF30870}"/>
              </a:ext>
            </a:extLst>
          </p:cNvPr>
          <p:cNvSpPr/>
          <p:nvPr/>
        </p:nvSpPr>
        <p:spPr>
          <a:xfrm>
            <a:off x="3821844" y="192626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今天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FA7910F-04ED-456A-B4C5-A32EC3AE1B55}"/>
              </a:ext>
            </a:extLst>
          </p:cNvPr>
          <p:cNvSpPr/>
          <p:nvPr/>
        </p:nvSpPr>
        <p:spPr>
          <a:xfrm>
            <a:off x="3812791" y="273244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口令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3B91709-73B6-4154-8CF3-DB2E9231B3F5}"/>
              </a:ext>
            </a:extLst>
          </p:cNvPr>
          <p:cNvSpPr/>
          <p:nvPr/>
        </p:nvSpPr>
        <p:spPr>
          <a:xfrm>
            <a:off x="6325540" y="19443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FE0B395-DB49-4DB2-8D0E-6D3AA618A9B3}"/>
              </a:ext>
            </a:extLst>
          </p:cNvPr>
          <p:cNvSpPr/>
          <p:nvPr/>
        </p:nvSpPr>
        <p:spPr>
          <a:xfrm>
            <a:off x="6325540" y="27224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公园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9975A20-C81B-44F8-9861-B74D46CF67B9}"/>
              </a:ext>
            </a:extLst>
          </p:cNvPr>
          <p:cNvSpPr/>
          <p:nvPr/>
        </p:nvSpPr>
        <p:spPr>
          <a:xfrm>
            <a:off x="8973265" y="192626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夕阳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6EB6D91-023A-4F76-BB2A-69EDCFB518E8}"/>
              </a:ext>
            </a:extLst>
          </p:cNvPr>
          <p:cNvSpPr/>
          <p:nvPr/>
        </p:nvSpPr>
        <p:spPr>
          <a:xfrm>
            <a:off x="9054746" y="271243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AA197E1-3873-49A9-A7E6-40C2CDF6E6A0}"/>
              </a:ext>
            </a:extLst>
          </p:cNvPr>
          <p:cNvSpPr/>
          <p:nvPr/>
        </p:nvSpPr>
        <p:spPr>
          <a:xfrm>
            <a:off x="505460" y="846930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四、查字典。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xmlns="" id="{5DB71B44-8E9E-4366-B1BA-B24B1D23DB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684514"/>
              </p:ext>
            </p:extLst>
          </p:nvPr>
        </p:nvGraphicFramePr>
        <p:xfrm>
          <a:off x="882831" y="1828940"/>
          <a:ext cx="9990378" cy="4372799"/>
        </p:xfrm>
        <a:graphic>
          <a:graphicData uri="http://schemas.openxmlformats.org/drawingml/2006/table">
            <a:tbl>
              <a:tblPr firstRow="1" firstCol="1" bandRow="1"/>
              <a:tblGrid>
                <a:gridCol w="1705674">
                  <a:extLst>
                    <a:ext uri="{9D8B030D-6E8A-4147-A177-3AD203B41FA5}">
                      <a16:colId xmlns:a16="http://schemas.microsoft.com/office/drawing/2014/main" xmlns="" val="812803952"/>
                    </a:ext>
                  </a:extLst>
                </a:gridCol>
                <a:gridCol w="1705674">
                  <a:extLst>
                    <a:ext uri="{9D8B030D-6E8A-4147-A177-3AD203B41FA5}">
                      <a16:colId xmlns:a16="http://schemas.microsoft.com/office/drawing/2014/main" xmlns="" val="646327774"/>
                    </a:ext>
                  </a:extLst>
                </a:gridCol>
                <a:gridCol w="1705674">
                  <a:extLst>
                    <a:ext uri="{9D8B030D-6E8A-4147-A177-3AD203B41FA5}">
                      <a16:colId xmlns:a16="http://schemas.microsoft.com/office/drawing/2014/main" xmlns="" val="1304964945"/>
                    </a:ext>
                  </a:extLst>
                </a:gridCol>
                <a:gridCol w="1705674">
                  <a:extLst>
                    <a:ext uri="{9D8B030D-6E8A-4147-A177-3AD203B41FA5}">
                      <a16:colId xmlns:a16="http://schemas.microsoft.com/office/drawing/2014/main" xmlns="" val="2538812554"/>
                    </a:ext>
                  </a:extLst>
                </a:gridCol>
                <a:gridCol w="3167682">
                  <a:extLst>
                    <a:ext uri="{9D8B030D-6E8A-4147-A177-3AD203B41FA5}">
                      <a16:colId xmlns:a16="http://schemas.microsoft.com/office/drawing/2014/main" xmlns="" val="1731102253"/>
                    </a:ext>
                  </a:extLst>
                </a:gridCol>
              </a:tblGrid>
              <a:tr h="14735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生字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音序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音节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部首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组词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5920004"/>
                  </a:ext>
                </a:extLst>
              </a:tr>
              <a:tr h="14502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雪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3600" dirty="0">
                        <a:solidFill>
                          <a:srgbClr val="FF00FF"/>
                        </a:solidFill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60347428"/>
                  </a:ext>
                </a:extLst>
              </a:tr>
              <a:tr h="14490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27150891"/>
                  </a:ext>
                </a:extLst>
              </a:tr>
            </a:tbl>
          </a:graphicData>
        </a:graphic>
      </p:graphicFrame>
      <p:pic>
        <p:nvPicPr>
          <p:cNvPr id="1025" name="image142.jpeg">
            <a:extLst>
              <a:ext uri="{FF2B5EF4-FFF2-40B4-BE49-F238E27FC236}">
                <a16:creationId xmlns:a16="http://schemas.microsoft.com/office/drawing/2014/main" xmlns="" id="{EB1A52D8-2A2B-4E94-BAFF-3EADF0C9B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893" y="3844094"/>
            <a:ext cx="744321" cy="40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4C6D2B0-89AB-4C8F-B0C0-ED01B5FA703E}"/>
              </a:ext>
            </a:extLst>
          </p:cNvPr>
          <p:cNvSpPr/>
          <p:nvPr/>
        </p:nvSpPr>
        <p:spPr>
          <a:xfrm>
            <a:off x="3162602" y="3598718"/>
            <a:ext cx="466794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0568C16-CAFB-49C9-8D51-6A4D1EA85996}"/>
              </a:ext>
            </a:extLst>
          </p:cNvPr>
          <p:cNvSpPr/>
          <p:nvPr/>
        </p:nvSpPr>
        <p:spPr>
          <a:xfrm>
            <a:off x="4699264" y="3508094"/>
            <a:ext cx="928459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xuě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BB5FC38-D268-4DA0-BFE2-C211CEAE281C}"/>
              </a:ext>
            </a:extLst>
          </p:cNvPr>
          <p:cNvSpPr/>
          <p:nvPr/>
        </p:nvSpPr>
        <p:spPr>
          <a:xfrm>
            <a:off x="8674501" y="3576957"/>
            <a:ext cx="1107996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雪花</a:t>
            </a:r>
            <a:endParaRPr lang="zh-CN" altLang="en-US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CD4F579-09B7-40BF-9B29-BF98610832C3}"/>
              </a:ext>
            </a:extLst>
          </p:cNvPr>
          <p:cNvSpPr/>
          <p:nvPr/>
        </p:nvSpPr>
        <p:spPr>
          <a:xfrm>
            <a:off x="3226718" y="4976038"/>
            <a:ext cx="466794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</a:t>
            </a:r>
            <a:endParaRPr lang="zh-CN" altLang="en-US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A108A39-ED03-4500-A846-B985E15C6A74}"/>
              </a:ext>
            </a:extLst>
          </p:cNvPr>
          <p:cNvSpPr/>
          <p:nvPr/>
        </p:nvSpPr>
        <p:spPr>
          <a:xfrm>
            <a:off x="4809397" y="4948877"/>
            <a:ext cx="671979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b="1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yǔ</a:t>
            </a:r>
            <a:endParaRPr lang="zh-CN" altLang="en-US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1758A89-6B01-4EFF-93DA-C9BA6EB96278}"/>
              </a:ext>
            </a:extLst>
          </p:cNvPr>
          <p:cNvSpPr/>
          <p:nvPr/>
        </p:nvSpPr>
        <p:spPr>
          <a:xfrm>
            <a:off x="6515883" y="5017650"/>
            <a:ext cx="646331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讠</a:t>
            </a:r>
            <a:endParaRPr lang="zh-CN" altLang="en-US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6CF99CB-A3F0-4347-AF22-4037754E394D}"/>
              </a:ext>
            </a:extLst>
          </p:cNvPr>
          <p:cNvSpPr/>
          <p:nvPr/>
        </p:nvSpPr>
        <p:spPr>
          <a:xfrm>
            <a:off x="8674501" y="5044809"/>
            <a:ext cx="1107996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语文</a:t>
            </a:r>
            <a:endParaRPr lang="zh-CN" altLang="en-US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211" y="1981256"/>
            <a:ext cx="10707028" cy="262912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05460" y="902634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五、读一读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362671" y="2420839"/>
            <a:ext cx="2596854" cy="18492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317072" y="2420839"/>
            <a:ext cx="2634134" cy="9348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317072" y="3392340"/>
            <a:ext cx="2634134" cy="86011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353734" y="2477940"/>
            <a:ext cx="2583896" cy="179213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345415" y="2477940"/>
            <a:ext cx="2592215" cy="86011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353734" y="3392340"/>
            <a:ext cx="2497632" cy="85810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173</Words>
  <Application>Microsoft Office PowerPoint</Application>
  <PresentationFormat>宽屏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汉仪雅酷黑 95W</vt:lpstr>
      <vt:lpstr>微软雅黑</vt:lpstr>
      <vt:lpstr>方正小标宋_GBK</vt:lpstr>
      <vt:lpstr>方正大标宋简体</vt:lpstr>
      <vt:lpstr>NEU-BZ</vt:lpstr>
      <vt:lpstr>方正仿宋_GBK</vt:lpstr>
      <vt:lpstr>Wingdings</vt:lpstr>
      <vt:lpstr>方正隶变_GBK</vt:lpstr>
      <vt:lpstr>NEU-XT</vt:lpstr>
      <vt:lpstr>Calibri</vt:lpstr>
      <vt:lpstr>方正黑体_GBK</vt:lpstr>
      <vt:lpstr>方正书宋_GBK</vt:lpstr>
      <vt:lpstr>Arial</vt:lpstr>
      <vt:lpstr>方正大标宋_GBK</vt:lpstr>
      <vt:lpstr>Times New Roman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2026-03-21T03:24:44Z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