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楷体_GBK" panose="03000509000000000000" pitchFamily="65" charset="-122"/>
      <p:regular r:id="rId27"/>
    </p:embeddedFont>
    <p:embeddedFont>
      <p:font typeface="MS Gothic" panose="020B0609070205080204" pitchFamily="49" charset="-128"/>
      <p:regular r:id="rId28"/>
    </p:embeddedFont>
    <p:embeddedFont>
      <p:font typeface="方正隶变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49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园地六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3F83A25-5C7F-4456-BC5A-FD2E9AC6428A}"/>
              </a:ext>
            </a:extLst>
          </p:cNvPr>
          <p:cNvSpPr/>
          <p:nvPr/>
        </p:nvSpPr>
        <p:spPr>
          <a:xfrm>
            <a:off x="416109" y="88668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E5A110-453F-41C4-8D03-CAF37DA7A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49256"/>
            <a:ext cx="10277217" cy="1722368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3B09E756-9DBF-4C0F-AE9F-B5B6AC1B59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839454"/>
              </p:ext>
            </p:extLst>
          </p:nvPr>
        </p:nvGraphicFramePr>
        <p:xfrm>
          <a:off x="650945" y="260859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尖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角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880CFC4A-E147-4902-8692-815AFD4CA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013992"/>
              </p:ext>
            </p:extLst>
          </p:nvPr>
        </p:nvGraphicFramePr>
        <p:xfrm>
          <a:off x="2950526" y="262789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花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朵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AB1C714D-56A8-43A4-9D50-D7FAE1DF53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73424"/>
              </p:ext>
            </p:extLst>
          </p:nvPr>
        </p:nvGraphicFramePr>
        <p:xfrm>
          <a:off x="5233583" y="262908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首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9E09EDBD-9D6D-4D9F-99F5-836B67041E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620642"/>
              </p:ext>
            </p:extLst>
          </p:nvPr>
        </p:nvGraphicFramePr>
        <p:xfrm>
          <a:off x="7525693" y="261764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斗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DEBB5598-E137-49B6-9494-26E4FB1226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739278"/>
              </p:ext>
            </p:extLst>
          </p:nvPr>
        </p:nvGraphicFramePr>
        <p:xfrm>
          <a:off x="9599892" y="2638138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星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61094"/>
            <a:ext cx="7119163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二、把图和对应的词语连一连。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15065"/>
            <a:ext cx="10842956" cy="3135918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617168" y="3025824"/>
            <a:ext cx="1980047" cy="146853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408271" y="3184736"/>
            <a:ext cx="2150766" cy="13096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6107072" y="3483024"/>
            <a:ext cx="1958626" cy="101133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8113958" y="3184736"/>
            <a:ext cx="2116970" cy="14131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5739987" y="3133835"/>
            <a:ext cx="4582537" cy="143141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102263-D8C3-4A72-A1E6-6203D4893515}"/>
              </a:ext>
            </a:extLst>
          </p:cNvPr>
          <p:cNvSpPr/>
          <p:nvPr/>
        </p:nvSpPr>
        <p:spPr>
          <a:xfrm>
            <a:off x="505459" y="841079"/>
            <a:ext cx="11363633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三、在与夏天食品有关的词语后打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与夏天用品有关的打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✕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西瓜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凉鞋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冰棍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空调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凉粉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风扇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竹椅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蚊香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6CFA3AF-8724-4187-A9F9-3B99DF39CE9E}"/>
              </a:ext>
            </a:extLst>
          </p:cNvPr>
          <p:cNvSpPr txBox="1"/>
          <p:nvPr/>
        </p:nvSpPr>
        <p:spPr>
          <a:xfrm>
            <a:off x="1713551" y="32933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0F232B4-79FD-4C91-8CA2-3DF5353F181F}"/>
              </a:ext>
            </a:extLst>
          </p:cNvPr>
          <p:cNvSpPr txBox="1"/>
          <p:nvPr/>
        </p:nvSpPr>
        <p:spPr>
          <a:xfrm>
            <a:off x="4502725" y="346778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CA459C8-254E-485C-A4A1-7B02B2F33258}"/>
              </a:ext>
            </a:extLst>
          </p:cNvPr>
          <p:cNvSpPr txBox="1"/>
          <p:nvPr/>
        </p:nvSpPr>
        <p:spPr>
          <a:xfrm>
            <a:off x="7106801" y="32730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9ED8D21-FF54-4638-9DAF-5E09A77319D6}"/>
              </a:ext>
            </a:extLst>
          </p:cNvPr>
          <p:cNvSpPr txBox="1"/>
          <p:nvPr/>
        </p:nvSpPr>
        <p:spPr>
          <a:xfrm>
            <a:off x="9828242" y="3458727"/>
            <a:ext cx="65020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B3A86FE-4573-4D11-956D-B9D4915A17E1}"/>
              </a:ext>
            </a:extLst>
          </p:cNvPr>
          <p:cNvSpPr txBox="1"/>
          <p:nvPr/>
        </p:nvSpPr>
        <p:spPr>
          <a:xfrm>
            <a:off x="1713551" y="442789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86983D-B1EE-4FD6-AE3E-258E9C41296E}"/>
              </a:ext>
            </a:extLst>
          </p:cNvPr>
          <p:cNvSpPr txBox="1"/>
          <p:nvPr/>
        </p:nvSpPr>
        <p:spPr>
          <a:xfrm>
            <a:off x="4502725" y="451961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63C2B14-F165-4871-991C-670EB5182CD4}"/>
              </a:ext>
            </a:extLst>
          </p:cNvPr>
          <p:cNvSpPr txBox="1"/>
          <p:nvPr/>
        </p:nvSpPr>
        <p:spPr>
          <a:xfrm>
            <a:off x="7181042" y="451961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F107346-7737-42A5-9D1A-504F233BD843}"/>
              </a:ext>
            </a:extLst>
          </p:cNvPr>
          <p:cNvSpPr txBox="1"/>
          <p:nvPr/>
        </p:nvSpPr>
        <p:spPr>
          <a:xfrm>
            <a:off x="9883672" y="451961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75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FE9BB9F-96D7-4666-9D8E-C3CCD92A0EC9}"/>
              </a:ext>
            </a:extLst>
          </p:cNvPr>
          <p:cNvSpPr/>
          <p:nvPr/>
        </p:nvSpPr>
        <p:spPr>
          <a:xfrm>
            <a:off x="505460" y="861095"/>
            <a:ext cx="11137296" cy="332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四、给句子加上标点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再在田字格里抄写最后一句。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节日的广场上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人非常多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你讲的故事真精彩呀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小蚂蚁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你怎么啦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9D91C03-6F61-4DF4-B4E7-70AA87CF0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341" y="1880124"/>
            <a:ext cx="624863" cy="59014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F969206-A626-49D5-AE29-2E9F5580A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202" y="1880124"/>
            <a:ext cx="624863" cy="5901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CA1F8CC-978E-47BC-9F5C-750DEB1ED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838" y="2681822"/>
            <a:ext cx="624863" cy="5901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1483509-326D-4DB9-8E31-C7CB6E0CF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866" y="3533064"/>
            <a:ext cx="624863" cy="5901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3961487-F61B-45B1-BBBC-4E152CBF9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5612" y="3540121"/>
            <a:ext cx="624863" cy="58309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F676574-A9CD-4CC6-9ECB-3785A1FC0952}"/>
              </a:ext>
            </a:extLst>
          </p:cNvPr>
          <p:cNvSpPr/>
          <p:nvPr/>
        </p:nvSpPr>
        <p:spPr>
          <a:xfrm>
            <a:off x="3861540" y="1852032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C95EABD-992D-4B7D-92A0-5386578B6AE7}"/>
              </a:ext>
            </a:extLst>
          </p:cNvPr>
          <p:cNvSpPr/>
          <p:nvPr/>
        </p:nvSpPr>
        <p:spPr>
          <a:xfrm>
            <a:off x="6279096" y="18520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20032BB-3509-42EE-8710-5F2A88D52FCD}"/>
              </a:ext>
            </a:extLst>
          </p:cNvPr>
          <p:cNvSpPr/>
          <p:nvPr/>
        </p:nvSpPr>
        <p:spPr>
          <a:xfrm>
            <a:off x="5234014" y="2681822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1B76479-C8B2-4D8B-AC19-533DDA3AC406}"/>
              </a:ext>
            </a:extLst>
          </p:cNvPr>
          <p:cNvSpPr/>
          <p:nvPr/>
        </p:nvSpPr>
        <p:spPr>
          <a:xfrm>
            <a:off x="2517065" y="3486866"/>
            <a:ext cx="290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29C1553-F9D6-4A0A-A285-D8F5D408B20F}"/>
              </a:ext>
            </a:extLst>
          </p:cNvPr>
          <p:cNvSpPr/>
          <p:nvPr/>
        </p:nvSpPr>
        <p:spPr>
          <a:xfrm>
            <a:off x="5041975" y="3518051"/>
            <a:ext cx="380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7C90B5E-F484-4590-99F2-DE9A2FDF8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1" y="4235962"/>
            <a:ext cx="9670634" cy="1288987"/>
          </a:xfrm>
          <a:prstGeom prst="rect">
            <a:avLst/>
          </a:prstGeom>
        </p:spPr>
      </p:pic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xmlns="" id="{A05B1E16-F7CD-4498-A4F7-07BA4BE76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30065"/>
              </p:ext>
            </p:extLst>
          </p:nvPr>
        </p:nvGraphicFramePr>
        <p:xfrm>
          <a:off x="635903" y="4344026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蚂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xmlns="" id="{319056A5-E03A-4DFD-94B5-D010D64E9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30461"/>
              </p:ext>
            </p:extLst>
          </p:nvPr>
        </p:nvGraphicFramePr>
        <p:xfrm>
          <a:off x="2719155" y="435214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蚁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xmlns="" id="{C5C4DECE-68F5-414A-9DD4-78F08BB52C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183831"/>
              </p:ext>
            </p:extLst>
          </p:nvPr>
        </p:nvGraphicFramePr>
        <p:xfrm>
          <a:off x="4802407" y="434660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怎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xmlns="" id="{64A1A276-E044-41FF-B301-655F15EC9D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819366"/>
              </p:ext>
            </p:extLst>
          </p:nvPr>
        </p:nvGraphicFramePr>
        <p:xfrm>
          <a:off x="6894712" y="435214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么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啦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xmlns="" id="{46468546-EE3A-4E37-94DC-94AA7436BB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168125"/>
              </p:ext>
            </p:extLst>
          </p:nvPr>
        </p:nvGraphicFramePr>
        <p:xfrm>
          <a:off x="8959858" y="434076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altLang="zh-CN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F1F62B-F1C6-4E75-B177-405AF8EB0821}"/>
              </a:ext>
            </a:extLst>
          </p:cNvPr>
          <p:cNvSpPr/>
          <p:nvPr/>
        </p:nvSpPr>
        <p:spPr>
          <a:xfrm>
            <a:off x="392579" y="841079"/>
            <a:ext cx="5391219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五、连一连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再仿写词语。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9A0364B-5575-42E6-AC6B-CD06D84DD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103569"/>
            <a:ext cx="10670415" cy="2134083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F9FE915-4181-4042-BEC0-5E1F4D2AA977}"/>
              </a:ext>
            </a:extLst>
          </p:cNvPr>
          <p:cNvCxnSpPr>
            <a:cxnSpLocks/>
          </p:cNvCxnSpPr>
          <p:nvPr/>
        </p:nvCxnSpPr>
        <p:spPr>
          <a:xfrm>
            <a:off x="2538438" y="2412153"/>
            <a:ext cx="2220174" cy="7584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4F73DDA-FBF3-4163-8650-A5D038F5C218}"/>
              </a:ext>
            </a:extLst>
          </p:cNvPr>
          <p:cNvCxnSpPr>
            <a:cxnSpLocks/>
          </p:cNvCxnSpPr>
          <p:nvPr/>
        </p:nvCxnSpPr>
        <p:spPr>
          <a:xfrm>
            <a:off x="2538438" y="3140671"/>
            <a:ext cx="2220174" cy="66928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1429127-069E-4A00-8772-362852647CBE}"/>
              </a:ext>
            </a:extLst>
          </p:cNvPr>
          <p:cNvCxnSpPr>
            <a:cxnSpLocks/>
          </p:cNvCxnSpPr>
          <p:nvPr/>
        </p:nvCxnSpPr>
        <p:spPr>
          <a:xfrm flipV="1">
            <a:off x="2538438" y="2412153"/>
            <a:ext cx="2220174" cy="14475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29E9739-0854-4A19-B2BE-2AC782070074}"/>
              </a:ext>
            </a:extLst>
          </p:cNvPr>
          <p:cNvSpPr/>
          <p:nvPr/>
        </p:nvSpPr>
        <p:spPr>
          <a:xfrm>
            <a:off x="9320900" y="216537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宝石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47ADD89-C10A-41AE-B633-2A27ED20C657}"/>
              </a:ext>
            </a:extLst>
          </p:cNvPr>
          <p:cNvSpPr/>
          <p:nvPr/>
        </p:nvSpPr>
        <p:spPr>
          <a:xfrm>
            <a:off x="9367326" y="28289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9B38098-78E4-4502-9280-123BE30B7B07}"/>
              </a:ext>
            </a:extLst>
          </p:cNvPr>
          <p:cNvSpPr/>
          <p:nvPr/>
        </p:nvSpPr>
        <p:spPr>
          <a:xfrm>
            <a:off x="9367326" y="3526374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257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NEU-BZ</vt:lpstr>
      <vt:lpstr>方正大标宋_GBK</vt:lpstr>
      <vt:lpstr>Calibri</vt:lpstr>
      <vt:lpstr>方正仿宋_GBK</vt:lpstr>
      <vt:lpstr>楷体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微软雅黑</vt:lpstr>
      <vt:lpstr>NEU-HZ</vt:lpstr>
      <vt:lpstr>方正楷体_GBK</vt:lpstr>
      <vt:lpstr>MS Gothic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265</cp:revision>
  <dcterms:created xsi:type="dcterms:W3CDTF">2019-06-19T02:08:00Z</dcterms:created>
  <dcterms:modified xsi:type="dcterms:W3CDTF">2026-03-21T07:43:32Z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