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方正楷体_GBK" panose="03000509000000000000" pitchFamily="65" charset="-122"/>
      <p:regular r:id="rId9"/>
    </p:embeddedFont>
    <p:embeddedFont>
      <p:font typeface="NEU-HZ" panose="02010600010101010101" pitchFamily="2" charset="-122"/>
      <p:regular r:id="rId10"/>
      <p:italic r:id="rId11"/>
    </p:embeddedFont>
    <p:embeddedFont>
      <p:font typeface="方正黑体_GBK" panose="03000509000000000000" pitchFamily="65" charset="-122"/>
      <p:regular r:id="rId12"/>
    </p:embeddedFont>
    <p:embeddedFont>
      <p:font typeface="方正大标宋简体" panose="02010600030101010101" charset="-122"/>
      <p:regular r:id="rId13"/>
    </p:embeddedFont>
    <p:embeddedFont>
      <p:font typeface="方正仿宋_GBK" panose="03000509000000000000" pitchFamily="65" charset="-122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仿宋" panose="02010609060101010101" pitchFamily="49" charset="-122"/>
      <p:regular r:id="rId19"/>
    </p:embeddedFont>
    <p:embeddedFont>
      <p:font typeface="方正大标宋_GBK" panose="03000509000000000000" pitchFamily="65" charset="-122"/>
      <p:regular r:id="rId20"/>
    </p:embeddedFont>
    <p:embeddedFont>
      <p:font typeface="楷体" panose="02010609060101010101" pitchFamily="49" charset="-122"/>
      <p:regular r:id="rId21"/>
    </p:embeddedFont>
    <p:embeddedFont>
      <p:font typeface="MS Gothic" panose="020B0609070205080204" pitchFamily="49" charset="-128"/>
      <p:regular r:id="rId22"/>
    </p:embeddedFont>
    <p:embeddedFont>
      <p:font typeface="NEU-BZ" panose="02010600010101010101" pitchFamily="2" charset="-122"/>
      <p:regular r:id="rId23"/>
      <p:bold r:id="rId24"/>
      <p:italic r:id="rId25"/>
      <p:boldItalic r:id="rId26"/>
    </p:embeddedFont>
    <p:embeddedFont>
      <p:font typeface="方正小标宋_GBK" panose="03000509000000000000" pitchFamily="65" charset="-122"/>
      <p:regular r:id="rId27"/>
    </p:embeddedFont>
    <p:embeddedFont>
      <p:font typeface="微软雅黑" panose="020B0503020204020204" pitchFamily="34" charset="-122"/>
      <p:regular r:id="rId28"/>
      <p:bold r:id="rId29"/>
    </p:embeddedFont>
    <p:embeddedFont>
      <p:font typeface="方正隶变_GBK" panose="03000509000000000000" pitchFamily="65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36 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操场上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298243E-E4D0-4501-9962-F4BC824AA25E}"/>
              </a:ext>
            </a:extLst>
          </p:cNvPr>
          <p:cNvSpPr/>
          <p:nvPr/>
        </p:nvSpPr>
        <p:spPr>
          <a:xfrm>
            <a:off x="505460" y="1000370"/>
            <a:ext cx="4467890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351" y="1974875"/>
            <a:ext cx="10200238" cy="1739730"/>
          </a:xfrm>
          <a:prstGeom prst="rect">
            <a:avLst/>
          </a:prstGeom>
        </p:spPr>
      </p:pic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xmlns="" id="{6F2E5B38-1BF5-4DAD-BDBD-358D0DFBA9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8875102"/>
              </p:ext>
            </p:extLst>
          </p:nvPr>
        </p:nvGraphicFramePr>
        <p:xfrm>
          <a:off x="743269" y="2617331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拍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打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xmlns="" id="{5E78DB88-EA45-4D59-9BCD-031E2A099E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3257984"/>
              </p:ext>
            </p:extLst>
          </p:nvPr>
        </p:nvGraphicFramePr>
        <p:xfrm>
          <a:off x="3362455" y="2617332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沙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包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xmlns="" id="{41889163-2811-422F-813A-D54A5BD3D1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2020943"/>
              </p:ext>
            </p:extLst>
          </p:nvPr>
        </p:nvGraphicFramePr>
        <p:xfrm>
          <a:off x="8611416" y="2608704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跑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 smtClean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车</a:t>
                      </a:r>
                      <a:endParaRPr lang="zh-CN" altLang="en-US" sz="5600" kern="1200" dirty="0">
                        <a:solidFill>
                          <a:srgbClr val="E72582"/>
                        </a:solidFill>
                        <a:effectLst/>
                        <a:latin typeface="NEU-BZ" panose="02010600010101010101" pitchFamily="2" charset="-12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xmlns="" id="{43988BC6-E650-420C-972D-A2046C36A3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0240599"/>
              </p:ext>
            </p:extLst>
          </p:nvPr>
        </p:nvGraphicFramePr>
        <p:xfrm>
          <a:off x="5991435" y="2620541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手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足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21F6859-9628-4A6D-B0A4-FA6412BD4167}"/>
              </a:ext>
            </a:extLst>
          </p:cNvPr>
          <p:cNvSpPr/>
          <p:nvPr/>
        </p:nvSpPr>
        <p:spPr>
          <a:xfrm>
            <a:off x="505459" y="821071"/>
            <a:ext cx="1015046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二、组词。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打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体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en-US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包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皮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灯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休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en-US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跑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被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1A99728-8D0A-4E3A-AB29-2FF965FE7400}"/>
              </a:ext>
            </a:extLst>
          </p:cNvPr>
          <p:cNvSpPr/>
          <p:nvPr/>
        </p:nvSpPr>
        <p:spPr>
          <a:xfrm>
            <a:off x="1408271" y="235439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打球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2A045A9E-3BE8-4012-9575-B5C987A2E76E}"/>
              </a:ext>
            </a:extLst>
          </p:cNvPr>
          <p:cNvSpPr/>
          <p:nvPr/>
        </p:nvSpPr>
        <p:spPr>
          <a:xfrm>
            <a:off x="1408271" y="343415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灯光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A73F1020-9EB2-4199-BF7D-2BF00BFC4AEC}"/>
              </a:ext>
            </a:extLst>
          </p:cNvPr>
          <p:cNvSpPr/>
          <p:nvPr/>
        </p:nvSpPr>
        <p:spPr>
          <a:xfrm>
            <a:off x="4011966" y="235439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体育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AE425B1-57E4-4958-97EC-200467D76C04}"/>
              </a:ext>
            </a:extLst>
          </p:cNvPr>
          <p:cNvSpPr/>
          <p:nvPr/>
        </p:nvSpPr>
        <p:spPr>
          <a:xfrm>
            <a:off x="4002913" y="341998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休息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DA639433-A4DB-4A74-B11D-10918AF6DCF3}"/>
              </a:ext>
            </a:extLst>
          </p:cNvPr>
          <p:cNvSpPr/>
          <p:nvPr/>
        </p:nvSpPr>
        <p:spPr>
          <a:xfrm>
            <a:off x="6447349" y="2354398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书包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3A2C67C4-773B-4631-9B53-7EDAE1F0C8AD}"/>
              </a:ext>
            </a:extLst>
          </p:cNvPr>
          <p:cNvSpPr/>
          <p:nvPr/>
        </p:nvSpPr>
        <p:spPr>
          <a:xfrm>
            <a:off x="6447349" y="345416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跑步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2F964D9D-4D6E-4C07-B5CD-841AE8CE21E4}"/>
              </a:ext>
            </a:extLst>
          </p:cNvPr>
          <p:cNvSpPr/>
          <p:nvPr/>
        </p:nvSpPr>
        <p:spPr>
          <a:xfrm>
            <a:off x="8993935" y="235439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皮衣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900E4117-397A-4DE5-98A5-9D3BC9B3A2ED}"/>
              </a:ext>
            </a:extLst>
          </p:cNvPr>
          <p:cNvSpPr/>
          <p:nvPr/>
        </p:nvSpPr>
        <p:spPr>
          <a:xfrm>
            <a:off x="9041991" y="343297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被子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E03F8A5-50A6-4DCD-9E5B-2B7E912C284A}"/>
              </a:ext>
            </a:extLst>
          </p:cNvPr>
          <p:cNvSpPr/>
          <p:nvPr/>
        </p:nvSpPr>
        <p:spPr>
          <a:xfrm>
            <a:off x="505459" y="841079"/>
            <a:ext cx="1062124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三、读句子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跳绳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踢毽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丢沙包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天天锻炼身体好。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这句话提到了哪几种体育活</a:t>
            </a:r>
            <a:r>
              <a:rPr lang="zh-CN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动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？</a:t>
            </a:r>
            <a:r>
              <a:rPr lang="zh-CN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用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“○”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圈出来。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天天锻炼有什么好处</a:t>
            </a:r>
            <a:r>
              <a:rPr lang="zh-CN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呢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？</a:t>
            </a:r>
            <a:r>
              <a:rPr lang="zh-CN" altLang="zh-CN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用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——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在句子中画出来。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33137302-D1DA-40AB-BB5C-86E4D8D75E75}"/>
              </a:ext>
            </a:extLst>
          </p:cNvPr>
          <p:cNvSpPr/>
          <p:nvPr/>
        </p:nvSpPr>
        <p:spPr>
          <a:xfrm>
            <a:off x="956865" y="2328579"/>
            <a:ext cx="1134485" cy="523214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D3A4B371-F5EB-45FF-A24E-751974629CD4}"/>
              </a:ext>
            </a:extLst>
          </p:cNvPr>
          <p:cNvSpPr/>
          <p:nvPr/>
        </p:nvSpPr>
        <p:spPr>
          <a:xfrm>
            <a:off x="2533703" y="2328909"/>
            <a:ext cx="1134485" cy="523214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F96EAE27-687D-46FD-A97E-BEDAA6EB47A7}"/>
              </a:ext>
            </a:extLst>
          </p:cNvPr>
          <p:cNvSpPr/>
          <p:nvPr/>
        </p:nvSpPr>
        <p:spPr>
          <a:xfrm>
            <a:off x="3979213" y="2317691"/>
            <a:ext cx="1717219" cy="534102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FE0AC843-6CDF-44A7-8DC4-4AADE4DD7515}"/>
              </a:ext>
            </a:extLst>
          </p:cNvPr>
          <p:cNvCxnSpPr>
            <a:cxnSpLocks/>
          </p:cNvCxnSpPr>
          <p:nvPr/>
        </p:nvCxnSpPr>
        <p:spPr>
          <a:xfrm>
            <a:off x="7715335" y="2851793"/>
            <a:ext cx="1310970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B0DFDB9-8122-4A0A-ADD5-8068B69C5B1A}"/>
              </a:ext>
            </a:extLst>
          </p:cNvPr>
          <p:cNvSpPr/>
          <p:nvPr/>
        </p:nvSpPr>
        <p:spPr>
          <a:xfrm>
            <a:off x="505460" y="841079"/>
            <a:ext cx="10874746" cy="2516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四、下面词语是体育运动的画</a:t>
            </a:r>
            <a:r>
              <a:rPr lang="en-US" altLang="zh-CN" sz="36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√</a:t>
            </a:r>
            <a:r>
              <a:rPr lang="en-US" altLang="zh-CN" sz="36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是天气的画</a:t>
            </a:r>
            <a:r>
              <a:rPr lang="en-US" altLang="zh-CN" sz="36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✕</a:t>
            </a:r>
            <a:r>
              <a:rPr lang="en-US" altLang="zh-CN" sz="36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跳绳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阴天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跑步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雷雨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拔河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跳高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台风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打球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76D533C-B047-4BEB-AC75-7C7BAB339191}"/>
              </a:ext>
            </a:extLst>
          </p:cNvPr>
          <p:cNvSpPr txBox="1"/>
          <p:nvPr/>
        </p:nvSpPr>
        <p:spPr>
          <a:xfrm>
            <a:off x="1659230" y="169961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A6DD3425-7F59-4BAA-AB8C-E1A4903F32C4}"/>
              </a:ext>
            </a:extLst>
          </p:cNvPr>
          <p:cNvSpPr txBox="1"/>
          <p:nvPr/>
        </p:nvSpPr>
        <p:spPr>
          <a:xfrm>
            <a:off x="4339762" y="1813357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CCDC5DE-7DAB-4BEE-A4C2-42B27BC411C8}"/>
              </a:ext>
            </a:extLst>
          </p:cNvPr>
          <p:cNvSpPr txBox="1"/>
          <p:nvPr/>
        </p:nvSpPr>
        <p:spPr>
          <a:xfrm>
            <a:off x="6828702" y="172163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EF88E467-6AA5-43E4-BEC9-22BB8B7210FB}"/>
              </a:ext>
            </a:extLst>
          </p:cNvPr>
          <p:cNvSpPr txBox="1"/>
          <p:nvPr/>
        </p:nvSpPr>
        <p:spPr>
          <a:xfrm>
            <a:off x="9489675" y="1813357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0BF04E90-6512-4211-B0BC-639BB8B03E3F}"/>
              </a:ext>
            </a:extLst>
          </p:cNvPr>
          <p:cNvSpPr txBox="1"/>
          <p:nvPr/>
        </p:nvSpPr>
        <p:spPr>
          <a:xfrm>
            <a:off x="1674223" y="252063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D9260258-7327-46E5-9AE2-7AE81A76AFEE}"/>
              </a:ext>
            </a:extLst>
          </p:cNvPr>
          <p:cNvSpPr txBox="1"/>
          <p:nvPr/>
        </p:nvSpPr>
        <p:spPr>
          <a:xfrm>
            <a:off x="4310517" y="254270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D5DFFDA-A8EB-491A-B506-7FF382B06E59}"/>
              </a:ext>
            </a:extLst>
          </p:cNvPr>
          <p:cNvSpPr txBox="1"/>
          <p:nvPr/>
        </p:nvSpPr>
        <p:spPr>
          <a:xfrm>
            <a:off x="6934910" y="2704086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7AA50E4D-45A6-4BA9-9C6D-86D27822DC4A}"/>
              </a:ext>
            </a:extLst>
          </p:cNvPr>
          <p:cNvSpPr txBox="1"/>
          <p:nvPr/>
        </p:nvSpPr>
        <p:spPr>
          <a:xfrm>
            <a:off x="9340073" y="252063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7F84F8F-35E8-4BED-9904-B5642481FF7D}"/>
              </a:ext>
            </a:extLst>
          </p:cNvPr>
          <p:cNvSpPr/>
          <p:nvPr/>
        </p:nvSpPr>
        <p:spPr>
          <a:xfrm>
            <a:off x="505460" y="861094"/>
            <a:ext cx="11181080" cy="1666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五、小朋友们在干什么</a:t>
            </a:r>
            <a:r>
              <a:rPr lang="en-US" altLang="zh-CN" sz="3600" dirty="0">
                <a:solidFill>
                  <a:srgbClr val="000000"/>
                </a:solidFill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把相应的序号填在括号里。</a:t>
            </a:r>
            <a:endParaRPr lang="zh-CN" altLang="zh-CN" sz="3600" dirty="0">
              <a:solidFill>
                <a:srgbClr val="000000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 algn="ctr"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①</a:t>
            </a: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跳高</a:t>
            </a: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②</a:t>
            </a: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拍皮球</a:t>
            </a: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③</a:t>
            </a: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拔河</a:t>
            </a: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④</a:t>
            </a: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跳绳</a:t>
            </a: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⑤</a:t>
            </a: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踢毽子</a:t>
            </a:r>
            <a:endParaRPr lang="zh-CN" altLang="zh-CN" sz="3600" dirty="0">
              <a:solidFill>
                <a:srgbClr val="000000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D03E7969-DB6B-4C5C-8BFD-23A411A2B3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925" y="2726487"/>
            <a:ext cx="11559495" cy="257884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139F9254-7D1C-45F6-A89F-BF9CF6AAE648}"/>
              </a:ext>
            </a:extLst>
          </p:cNvPr>
          <p:cNvSpPr txBox="1"/>
          <p:nvPr/>
        </p:nvSpPr>
        <p:spPr>
          <a:xfrm>
            <a:off x="1496581" y="4658999"/>
            <a:ext cx="6465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10894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③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9704945-0A58-4C13-BE21-E2756A236FBC}"/>
              </a:ext>
            </a:extLst>
          </p:cNvPr>
          <p:cNvSpPr txBox="1"/>
          <p:nvPr/>
        </p:nvSpPr>
        <p:spPr>
          <a:xfrm>
            <a:off x="4004523" y="4658998"/>
            <a:ext cx="6465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10894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⑤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2F3C4CD-EA22-4FBA-9908-83A51417158B}"/>
              </a:ext>
            </a:extLst>
          </p:cNvPr>
          <p:cNvSpPr txBox="1"/>
          <p:nvPr/>
        </p:nvSpPr>
        <p:spPr>
          <a:xfrm>
            <a:off x="6105053" y="4668051"/>
            <a:ext cx="6465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10894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②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57013944-30E1-462C-97C3-65A37BCE7B21}"/>
              </a:ext>
            </a:extLst>
          </p:cNvPr>
          <p:cNvSpPr txBox="1"/>
          <p:nvPr/>
        </p:nvSpPr>
        <p:spPr>
          <a:xfrm>
            <a:off x="8510999" y="4670947"/>
            <a:ext cx="6465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10894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①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C51C5E0F-CB51-43BB-9169-179B205E86AE}"/>
              </a:ext>
            </a:extLst>
          </p:cNvPr>
          <p:cNvSpPr txBox="1"/>
          <p:nvPr/>
        </p:nvSpPr>
        <p:spPr>
          <a:xfrm>
            <a:off x="10774262" y="4668051"/>
            <a:ext cx="6465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10894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④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213</Words>
  <Application>Microsoft Office PowerPoint</Application>
  <PresentationFormat>宽屏</PresentationFormat>
  <Paragraphs>61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6" baseType="lpstr">
      <vt:lpstr>方正楷体_GBK</vt:lpstr>
      <vt:lpstr>NEU-HZ</vt:lpstr>
      <vt:lpstr>方正黑体_GBK</vt:lpstr>
      <vt:lpstr>方正大标宋简体</vt:lpstr>
      <vt:lpstr>方正仿宋_GBK</vt:lpstr>
      <vt:lpstr>Calibri</vt:lpstr>
      <vt:lpstr>仿宋</vt:lpstr>
      <vt:lpstr>方正大标宋_GBK</vt:lpstr>
      <vt:lpstr>汉仪雅酷黑 95W</vt:lpstr>
      <vt:lpstr>楷体</vt:lpstr>
      <vt:lpstr>Arial</vt:lpstr>
      <vt:lpstr>MS Gothic</vt:lpstr>
      <vt:lpstr>Wingdings</vt:lpstr>
      <vt:lpstr>Times New Roman</vt:lpstr>
      <vt:lpstr>NEU-BZ</vt:lpstr>
      <vt:lpstr>方正小标宋_GBK</vt:lpstr>
      <vt:lpstr>微软雅黑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247</cp:revision>
  <dcterms:created xsi:type="dcterms:W3CDTF">2019-06-19T02:08:00Z</dcterms:created>
  <dcterms:modified xsi:type="dcterms:W3CDTF">2026-03-21T06:07:12Z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