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31" r:id="rId7"/>
    <p:sldId id="527" r:id="rId8"/>
    <p:sldId id="528" r:id="rId9"/>
    <p:sldId id="498" r:id="rId10"/>
    <p:sldId id="529" r:id="rId11"/>
    <p:sldId id="427" r:id="rId12"/>
  </p:sldIdLst>
  <p:sldSz cx="12192000" cy="6858000"/>
  <p:notesSz cx="6858000" cy="9144000"/>
  <p:embeddedFontLst>
    <p:embeddedFont>
      <p:font typeface="方正书宋_GBK" pitchFamily="65" charset="-122"/>
      <p:regular r:id="rId13"/>
    </p:embeddedFont>
    <p:embeddedFont>
      <p:font typeface="方正隶变_GBK" charset="-122"/>
      <p:regular r:id="rId14"/>
    </p:embeddedFont>
    <p:embeddedFont>
      <p:font typeface="方正大标宋简体" charset="-122"/>
      <p:regular r:id="rId15"/>
    </p:embeddedFont>
    <p:embeddedFont>
      <p:font typeface="方正小标宋_GBK" pitchFamily="65" charset="-122"/>
      <p:regular r:id="rId16"/>
    </p:embeddedFont>
    <p:embeddedFont>
      <p:font typeface="方正楷体_GBK" pitchFamily="65" charset="-122"/>
      <p:regular r:id="rId17"/>
    </p:embeddedFont>
    <p:embeddedFont>
      <p:font typeface="方正仿宋_GBK" pitchFamily="65" charset="-122"/>
      <p:regular r:id="rId18"/>
    </p:embeddedFont>
    <p:embeddedFont>
      <p:font typeface="华文宋体" pitchFamily="2" charset="-122"/>
      <p:regular r:id="rId19"/>
    </p:embeddedFont>
    <p:embeddedFont>
      <p:font typeface="方正大标宋_GBK" charset="-122"/>
      <p:regular r:id="rId20"/>
    </p:embeddedFont>
    <p:embeddedFont>
      <p:font typeface="NEU-XT" pitchFamily="18" charset="-122"/>
      <p:regular r:id="rId21"/>
    </p:embeddedFont>
    <p:embeddedFont>
      <p:font typeface="方正黑体_GBK" pitchFamily="65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NEU-BZ" pitchFamily="2" charset="-122"/>
      <p:regular r:id="rId25"/>
      <p:bold r:id="rId26"/>
      <p:italic r:id="rId27"/>
      <p:boldItalic r:id="rId28"/>
    </p:embeddedFont>
    <p:embeddedFont>
      <p:font typeface="NEU-HZ" pitchFamily="2" charset="-122"/>
      <p:regular r:id="rId29"/>
      <p: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3.T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4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 </a:t>
            </a:r>
            <a:r>
              <a:rPr lang="zh-CN" altLang="zh-CN" sz="6000" b="1" dirty="0" smtClean="0">
                <a:latin typeface="方正大标宋_GBK" charset="-122"/>
                <a:ea typeface="方正大标宋_GBK" charset="-122"/>
              </a:rPr>
              <a:t>吃水</a:t>
            </a:r>
            <a:r>
              <a:rPr lang="zh-CN" altLang="zh-CN" sz="6000" b="1" dirty="0">
                <a:latin typeface="方正大标宋_GBK" charset="-122"/>
                <a:ea typeface="方正大标宋_GBK" charset="-122"/>
              </a:rPr>
              <a:t>不忘挖井人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5193" y="854289"/>
            <a:ext cx="1089672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毛泽东想出的办法是把同伴们组织起来分成三组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一组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一组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一组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每天轮班。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读了故事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你认为毛泽东的办法好不好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他小时候是一个怎样的孩子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6846" y="172446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放牛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82622" y="172446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割草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24946" y="172446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采野果子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0683" y="4102335"/>
            <a:ext cx="105092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我认为这个办法好。毛泽东小时候是个聪明、爱动脑的孩子。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379192"/>
            <a:ext cx="1089627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一、拼一拼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写一写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张爷爷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家</a:t>
            </a:r>
            <a:r>
              <a:rPr lang="zh-CN" altLang="en-US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en-US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zh-CN" altLang="en-US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西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沙洲坝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屋前有一口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098" y="2283843"/>
            <a:ext cx="1267551" cy="1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8807" y="2325730"/>
            <a:ext cx="1229527" cy="175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5" y="4289598"/>
            <a:ext cx="2290194" cy="1686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594826" y="2982069"/>
            <a:ext cx="10694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住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21680" y="3042836"/>
            <a:ext cx="10676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江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88279"/>
              </p:ext>
            </p:extLst>
          </p:nvPr>
        </p:nvGraphicFramePr>
        <p:xfrm>
          <a:off x="673702" y="5044433"/>
          <a:ext cx="2106948" cy="837702"/>
        </p:xfrm>
        <a:graphic>
          <a:graphicData uri="http://schemas.openxmlformats.org/drawingml/2006/table">
            <a:tbl>
              <a:tblPr firstRow="1" firstCol="1" bandRow="1"/>
              <a:tblGrid>
                <a:gridCol w="1053474"/>
                <a:gridCol w="1053474"/>
              </a:tblGrid>
              <a:tr h="8377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水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井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698769" y="5202248"/>
            <a:ext cx="88131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院子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一块菜地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要</a:t>
            </a:r>
            <a:r>
              <a:rPr lang="zh-CN" altLang="en-US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种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2663" y="4193112"/>
            <a:ext cx="1291028" cy="1795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267" y="4235057"/>
            <a:ext cx="2481768" cy="1795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615636" y="617617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是蔬菜。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243438"/>
              </p:ext>
            </p:extLst>
          </p:nvPr>
        </p:nvGraphicFramePr>
        <p:xfrm>
          <a:off x="4053423" y="5016431"/>
          <a:ext cx="2271876" cy="966371"/>
        </p:xfrm>
        <a:graphic>
          <a:graphicData uri="http://schemas.openxmlformats.org/drawingml/2006/table">
            <a:tbl>
              <a:tblPr firstRow="1" firstCol="1" bandRow="1"/>
              <a:tblGrid>
                <a:gridCol w="1135938"/>
                <a:gridCol w="1135938"/>
              </a:tblGrid>
              <a:tr h="9663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后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方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9125524" y="4938667"/>
            <a:ext cx="1091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主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2" y="875504"/>
            <a:ext cx="1078544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二、选词填空。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想念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纪念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爸爸出差去了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我很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石碑上的字是为了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敬爱的毛主席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时刻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常常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少先队员应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记住自己肩负的责任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去公园散步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65529" y="262592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想念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65529" y="350699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纪念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80243" y="51636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时刻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93848" y="596160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常常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88169"/>
            <a:ext cx="104247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带领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领导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毛主席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革命的时候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曾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乡亲们挖了一口井。</a:t>
            </a:r>
          </a:p>
        </p:txBody>
      </p:sp>
      <p:sp>
        <p:nvSpPr>
          <p:cNvPr id="6" name="矩形 5"/>
          <p:cNvSpPr/>
          <p:nvPr/>
        </p:nvSpPr>
        <p:spPr>
          <a:xfrm>
            <a:off x="2773940" y="186605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领导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96100" y="185766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带领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161209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三、根据偏旁写字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并完成后面的练习。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89" y="1908686"/>
            <a:ext cx="3225960" cy="3040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307" y="1917858"/>
            <a:ext cx="3298757" cy="2952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320" y="1917858"/>
            <a:ext cx="3236505" cy="3022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75589" y="5299474"/>
            <a:ext cx="107614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我发现</a:t>
            </a:r>
            <a:r>
              <a:rPr lang="en-US" altLang="zh-CN" sz="3600" dirty="0">
                <a:solidFill>
                  <a:srgbClr val="000000"/>
                </a:solidFill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唱、喝都和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有关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所以是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字旁。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6705" y="39531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51497" y="393167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27848" y="2852936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38508" y="284944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18351" y="3933056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912424" y="3933056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42892" y="52153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24724" y="52149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  <p:bldP spid="16" grpId="0"/>
      <p:bldP spid="17" grpId="0"/>
      <p:bldP spid="1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867869" y="3662917"/>
            <a:ext cx="107614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想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、思都和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有关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所以是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字底。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清、洗都和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有关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所以是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旁。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1" name="image4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460" y="1024174"/>
            <a:ext cx="10848976" cy="233771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479708" y="37351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心情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34668" y="37351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79708" y="45400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66283" y="45443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37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73247" y="841079"/>
            <a:ext cx="1093866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四、阅读课文片段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解放以后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乡亲们在井旁边立了一块石碑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上面刻着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吃水不忘挖井人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时刻想念毛主席。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用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“——”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画出石碑上刻的字。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吃水不忘挖井人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中的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挖井人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都有谁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多选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战士　　　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毛主席　　　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乡亲们</a:t>
            </a: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693434" y="2915307"/>
            <a:ext cx="1496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607818" y="3171039"/>
            <a:ext cx="6386890" cy="6743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9397861" y="426632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①②③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4858" y="875181"/>
            <a:ext cx="1084417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石碑是谁立的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毛主席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乡亲们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战士们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用文中加点词写一句话。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时刻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                          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为什么乡亲们时刻想念毛主席呢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06463" y="10453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2" y="3414753"/>
            <a:ext cx="8397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危险时刻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总是解放军战士冲在最前面。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7308" y="5122498"/>
            <a:ext cx="10843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因为毛主席带领乡亲们挖了水井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解决了吃水难的问题。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304" y="1623366"/>
            <a:ext cx="1069316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读一读</a:t>
            </a:r>
            <a:r>
              <a:rPr lang="en-US" altLang="zh-CN" sz="32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2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毛泽东小时候的故事</a:t>
            </a:r>
            <a:endParaRPr lang="zh-CN" altLang="zh-CN" sz="32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indent="406400" algn="just"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2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毛泽东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小时候和同伴放牛时</a:t>
            </a:r>
            <a:r>
              <a:rPr lang="en-US" altLang="zh-CN" sz="32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en-US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经常去山坡上采野果、玩耍</a:t>
            </a:r>
            <a:r>
              <a:rPr lang="en-US" altLang="zh-CN" sz="32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这样往往就误了放牛</a:t>
            </a:r>
            <a:r>
              <a:rPr lang="en-US" altLang="zh-CN" sz="32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要么是到了时间牛还没吃饱</a:t>
            </a:r>
            <a:r>
              <a:rPr lang="en-US" altLang="zh-CN" sz="32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要么是牛跑到人家的田里去啃庄稼。怎么才能既保证放好牛</a:t>
            </a:r>
            <a:r>
              <a:rPr lang="en-US" altLang="zh-CN" sz="32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又让大家玩得痛快</a:t>
            </a:r>
            <a:r>
              <a:rPr lang="en-US" altLang="zh-CN" sz="32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毛泽东想出了一个办法。他把同伴们组织起来分成三组</a:t>
            </a:r>
            <a:r>
              <a:rPr lang="en-US" altLang="zh-CN" sz="32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一组放牛</a:t>
            </a:r>
            <a:r>
              <a:rPr lang="en-US" altLang="zh-CN" sz="32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不让它们吃庄稼</a:t>
            </a:r>
            <a:r>
              <a:rPr lang="en-US" altLang="zh-CN" sz="32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;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一组割草</a:t>
            </a:r>
            <a:r>
              <a:rPr lang="en-US" altLang="zh-CN" sz="32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;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一组去采野果子。每天轮班</a:t>
            </a:r>
            <a:r>
              <a:rPr lang="en-US" altLang="zh-CN" sz="32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今天看牛的</a:t>
            </a:r>
            <a:r>
              <a:rPr lang="en-US" altLang="zh-CN" sz="32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明天割草</a:t>
            </a:r>
            <a:r>
              <a:rPr lang="en-US" altLang="zh-CN" sz="32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后天采野果子。这样</a:t>
            </a:r>
            <a:r>
              <a:rPr lang="en-US" altLang="zh-CN" sz="32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每个人都有自己的工作。一天下来</a:t>
            </a:r>
            <a:r>
              <a:rPr lang="en-US" altLang="zh-CN" sz="32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不仅能放好牛</a:t>
            </a:r>
            <a:r>
              <a:rPr lang="en-US" altLang="zh-CN" sz="32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而且能玩得痛快</a:t>
            </a:r>
            <a:r>
              <a:rPr lang="en-US" altLang="zh-CN" sz="32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小伙伴称毛泽东为</a:t>
            </a:r>
            <a:r>
              <a:rPr lang="en-US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牛司令</a:t>
            </a:r>
            <a:r>
              <a:rPr lang="en-US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400</Words>
  <Application>Microsoft Office PowerPoint</Application>
  <PresentationFormat>自定义</PresentationFormat>
  <Paragraphs>95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0" baseType="lpstr">
      <vt:lpstr>Arial</vt:lpstr>
      <vt:lpstr>宋体</vt:lpstr>
      <vt:lpstr>方正书宋_GBK</vt:lpstr>
      <vt:lpstr>方正隶变_GBK</vt:lpstr>
      <vt:lpstr>汉仪雅酷黑 95W</vt:lpstr>
      <vt:lpstr>Wingdings</vt:lpstr>
      <vt:lpstr>方正大标宋简体</vt:lpstr>
      <vt:lpstr>方正小标宋_GBK</vt:lpstr>
      <vt:lpstr>方正楷体_GBK</vt:lpstr>
      <vt:lpstr>方正仿宋_GBK</vt:lpstr>
      <vt:lpstr>Times New Roman</vt:lpstr>
      <vt:lpstr>华文宋体</vt:lpstr>
      <vt:lpstr>方正大标宋_GBK</vt:lpstr>
      <vt:lpstr>NEU-XT</vt:lpstr>
      <vt:lpstr>方正黑体_GBK</vt:lpstr>
      <vt:lpstr>微软雅黑</vt:lpstr>
      <vt:lpstr>NEU-BZ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259</cp:revision>
  <dcterms:created xsi:type="dcterms:W3CDTF">2019-06-19T02:08:00Z</dcterms:created>
  <dcterms:modified xsi:type="dcterms:W3CDTF">2026-03-03T00:43:09Z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