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0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仿宋_GBK" panose="03000509000000000000" pitchFamily="65" charset="-122"/>
      <p:regular r:id="rId13"/>
    </p:embeddedFont>
    <p:embeddedFont>
      <p:font typeface="方正小标宋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方正黑体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NEU-HZ" panose="02010600010101010101" pitchFamily="2" charset="-122"/>
      <p:regular r:id="rId19"/>
      <p:italic r:id="rId20"/>
    </p:embeddedFont>
    <p:embeddedFont>
      <p:font typeface="方正楷体_GBK" panose="03000509000000000000" pitchFamily="65" charset="-122"/>
      <p:regular r:id="rId21"/>
    </p:embeddedFont>
    <p:embeddedFont>
      <p:font typeface="方正书宋_GBK" panose="03000509000000000000" pitchFamily="65" charset="-122"/>
      <p:regular r:id="rId22"/>
    </p:embeddedFont>
    <p:embeddedFont>
      <p:font typeface="方正隶变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48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要下雨了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C2BEA3F-C0AE-4A19-B528-670B23D6027B}"/>
              </a:ext>
            </a:extLst>
          </p:cNvPr>
          <p:cNvSpPr/>
          <p:nvPr/>
        </p:nvSpPr>
        <p:spPr>
          <a:xfrm>
            <a:off x="505460" y="841079"/>
            <a:ext cx="8638540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一、连一连。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FFC37BB-24C0-4123-9934-CF99EFF55C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702173"/>
            <a:ext cx="11077349" cy="2499327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3B18BC08-0E6B-4F53-B986-799760D1A755}"/>
              </a:ext>
            </a:extLst>
          </p:cNvPr>
          <p:cNvCxnSpPr>
            <a:cxnSpLocks/>
          </p:cNvCxnSpPr>
          <p:nvPr/>
        </p:nvCxnSpPr>
        <p:spPr>
          <a:xfrm>
            <a:off x="2742880" y="2240007"/>
            <a:ext cx="1466981" cy="154434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7F4955FD-6052-4D84-8A7E-7BE2E36049AD}"/>
              </a:ext>
            </a:extLst>
          </p:cNvPr>
          <p:cNvCxnSpPr>
            <a:cxnSpLocks/>
          </p:cNvCxnSpPr>
          <p:nvPr/>
        </p:nvCxnSpPr>
        <p:spPr>
          <a:xfrm flipV="1">
            <a:off x="2285680" y="2136618"/>
            <a:ext cx="1924181" cy="83518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D84E9AD-1692-486D-8089-4FDD854314BF}"/>
              </a:ext>
            </a:extLst>
          </p:cNvPr>
          <p:cNvCxnSpPr>
            <a:cxnSpLocks/>
          </p:cNvCxnSpPr>
          <p:nvPr/>
        </p:nvCxnSpPr>
        <p:spPr>
          <a:xfrm flipV="1">
            <a:off x="2742880" y="2971800"/>
            <a:ext cx="1394554" cy="84876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B45E3CA2-C32C-4024-8F09-527225E27AF0}"/>
              </a:ext>
            </a:extLst>
          </p:cNvPr>
          <p:cNvCxnSpPr>
            <a:cxnSpLocks/>
          </p:cNvCxnSpPr>
          <p:nvPr/>
        </p:nvCxnSpPr>
        <p:spPr>
          <a:xfrm>
            <a:off x="8392243" y="2136618"/>
            <a:ext cx="2607717" cy="83518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B6B2CEED-56BD-40BC-8FB8-C5BEB0C21848}"/>
              </a:ext>
            </a:extLst>
          </p:cNvPr>
          <p:cNvCxnSpPr>
            <a:cxnSpLocks/>
          </p:cNvCxnSpPr>
          <p:nvPr/>
        </p:nvCxnSpPr>
        <p:spPr>
          <a:xfrm>
            <a:off x="9238901" y="3012178"/>
            <a:ext cx="1652418" cy="77217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2A6894F-7A04-4BB6-88F5-1C5BD0BCEB32}"/>
              </a:ext>
            </a:extLst>
          </p:cNvPr>
          <p:cNvCxnSpPr>
            <a:cxnSpLocks/>
          </p:cNvCxnSpPr>
          <p:nvPr/>
        </p:nvCxnSpPr>
        <p:spPr>
          <a:xfrm flipV="1">
            <a:off x="8804127" y="2136618"/>
            <a:ext cx="2087192" cy="168394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529F757-F0D5-45C4-8BD1-99A524513762}"/>
              </a:ext>
            </a:extLst>
          </p:cNvPr>
          <p:cNvSpPr/>
          <p:nvPr/>
        </p:nvSpPr>
        <p:spPr>
          <a:xfrm>
            <a:off x="421862" y="926670"/>
            <a:ext cx="6314549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二、选择正确的读音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连一连。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D7A55ED-4C48-479F-8556-45F3EA9FE3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862" y="1876938"/>
            <a:ext cx="11006455" cy="2369717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B90A7FFA-7535-477B-9F7C-FD023C84E1C7}"/>
              </a:ext>
            </a:extLst>
          </p:cNvPr>
          <p:cNvCxnSpPr>
            <a:cxnSpLocks/>
          </p:cNvCxnSpPr>
          <p:nvPr/>
        </p:nvCxnSpPr>
        <p:spPr>
          <a:xfrm>
            <a:off x="1158524" y="2497954"/>
            <a:ext cx="1430767" cy="109627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F04F6EFA-4D62-45EB-B2B1-B49F698737B3}"/>
              </a:ext>
            </a:extLst>
          </p:cNvPr>
          <p:cNvCxnSpPr>
            <a:cxnSpLocks/>
          </p:cNvCxnSpPr>
          <p:nvPr/>
        </p:nvCxnSpPr>
        <p:spPr>
          <a:xfrm flipV="1">
            <a:off x="1408271" y="2382915"/>
            <a:ext cx="1452624" cy="108032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6115005A-A368-4878-BD8B-BA1FE0F01396}"/>
              </a:ext>
            </a:extLst>
          </p:cNvPr>
          <p:cNvCxnSpPr>
            <a:cxnSpLocks/>
          </p:cNvCxnSpPr>
          <p:nvPr/>
        </p:nvCxnSpPr>
        <p:spPr>
          <a:xfrm>
            <a:off x="5010689" y="2423472"/>
            <a:ext cx="1227149" cy="117075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ADFD529B-3A8B-403B-A8A1-206AB334DCBA}"/>
              </a:ext>
            </a:extLst>
          </p:cNvPr>
          <p:cNvCxnSpPr>
            <a:cxnSpLocks/>
          </p:cNvCxnSpPr>
          <p:nvPr/>
        </p:nvCxnSpPr>
        <p:spPr>
          <a:xfrm flipH="1">
            <a:off x="5282293" y="2391601"/>
            <a:ext cx="1208722" cy="120262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1CB51E5B-2404-476D-9476-F98D1022267E}"/>
              </a:ext>
            </a:extLst>
          </p:cNvPr>
          <p:cNvCxnSpPr>
            <a:cxnSpLocks/>
          </p:cNvCxnSpPr>
          <p:nvPr/>
        </p:nvCxnSpPr>
        <p:spPr>
          <a:xfrm>
            <a:off x="8515839" y="2423472"/>
            <a:ext cx="2267890" cy="117075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3EB80097-AE70-426A-80A1-CFE191423717}"/>
              </a:ext>
            </a:extLst>
          </p:cNvPr>
          <p:cNvCxnSpPr>
            <a:cxnSpLocks/>
          </p:cNvCxnSpPr>
          <p:nvPr/>
        </p:nvCxnSpPr>
        <p:spPr>
          <a:xfrm flipH="1">
            <a:off x="8387632" y="2441211"/>
            <a:ext cx="2091460" cy="115301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69343" y="841079"/>
            <a:ext cx="1086928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三、照样子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写字词。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割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草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虫　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腰　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篮子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轰隆</a:t>
            </a:r>
            <a:r>
              <a:rPr lang="zh-CN" altLang="zh-CN" sz="36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隆</a:t>
            </a:r>
            <a:r>
              <a:rPr lang="en-US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册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书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 一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金鱼　 一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雷声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大雨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07271" y="18636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45199" y="18636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110592" y="19440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61268" y="274843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哗啦啦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80287" y="272314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淅沥沥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417466" y="274039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叮当当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68321" y="35010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29438" y="353672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75287" y="441677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69F77A4-133C-49BD-A6BD-58633EA769CB}"/>
              </a:ext>
            </a:extLst>
          </p:cNvPr>
          <p:cNvSpPr/>
          <p:nvPr/>
        </p:nvSpPr>
        <p:spPr>
          <a:xfrm>
            <a:off x="505459" y="841081"/>
            <a:ext cx="11006455" cy="5819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四、照样子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把下面的句子写具体。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latin typeface="方正书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小白兔割草。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小白兔</a:t>
            </a:r>
            <a:r>
              <a:rPr lang="zh-CN" altLang="zh-CN" sz="36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弯着腰在山坡上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割草。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小鸟唱歌。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小鸟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唱歌。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牛儿吃草。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牛儿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吃草。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5E13E58-0EDE-45BB-92F3-DD889027D455}"/>
              </a:ext>
            </a:extLst>
          </p:cNvPr>
          <p:cNvSpPr/>
          <p:nvPr/>
        </p:nvSpPr>
        <p:spPr>
          <a:xfrm>
            <a:off x="1819871" y="4291839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抬着头在枝头上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3473278-8663-4F5E-B599-8D5A36E22832}"/>
              </a:ext>
            </a:extLst>
          </p:cNvPr>
          <p:cNvSpPr/>
          <p:nvPr/>
        </p:nvSpPr>
        <p:spPr>
          <a:xfrm>
            <a:off x="1756350" y="5941167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甩着尾巴在草地上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478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198</Words>
  <Application>Microsoft Office PowerPoint</Application>
  <PresentationFormat>宽屏</PresentationFormat>
  <Paragraphs>42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方正大标宋_GBK</vt:lpstr>
      <vt:lpstr>Calibri</vt:lpstr>
      <vt:lpstr>方正仿宋_GBK</vt:lpstr>
      <vt:lpstr>方正小标宋_GBK</vt:lpstr>
      <vt:lpstr>Arial</vt:lpstr>
      <vt:lpstr>方正大标宋简体</vt:lpstr>
      <vt:lpstr>汉仪雅酷黑 95W</vt:lpstr>
      <vt:lpstr>Times New Roman</vt:lpstr>
      <vt:lpstr>方正黑体_GBK</vt:lpstr>
      <vt:lpstr>微软雅黑</vt:lpstr>
      <vt:lpstr>NEU-HZ</vt:lpstr>
      <vt:lpstr>方正楷体_GBK</vt:lpstr>
      <vt:lpstr>方正书宋_GBK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257</cp:revision>
  <dcterms:created xsi:type="dcterms:W3CDTF">2019-06-19T02:08:00Z</dcterms:created>
  <dcterms:modified xsi:type="dcterms:W3CDTF">2026-03-21T07:28:18Z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