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anose="03000509000000000000" pitchFamily="65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大标宋简体" panose="02010600030101010101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大标宋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NEU-XT" panose="02020503000000020003" pitchFamily="18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我多想去看看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zh-CN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8856BBB-7051-4E46-90E6-9A54469881FB}"/>
              </a:ext>
            </a:extLst>
          </p:cNvPr>
          <p:cNvSpPr/>
          <p:nvPr/>
        </p:nvSpPr>
        <p:spPr>
          <a:xfrm>
            <a:off x="505460" y="841080"/>
            <a:ext cx="1100645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里写字词。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běi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门走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就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huì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看到热闹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de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jīng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剧</a:t>
            </a:r>
            <a:r>
              <a:rPr lang="en-US" altLang="zh-CN" sz="3600" dirty="0" err="1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ɡuǎnɡ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场。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60138B0-A6C0-43E7-8EAA-C0516D61E9EB}"/>
              </a:ext>
            </a:extLst>
          </p:cNvPr>
          <p:cNvSpPr/>
          <p:nvPr/>
        </p:nvSpPr>
        <p:spPr>
          <a:xfrm>
            <a:off x="3210703" y="23272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0A3888E-FCAE-4301-A560-3A7899487E39}"/>
              </a:ext>
            </a:extLst>
          </p:cNvPr>
          <p:cNvSpPr/>
          <p:nvPr/>
        </p:nvSpPr>
        <p:spPr>
          <a:xfrm>
            <a:off x="7230442" y="23453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C09E9B8-C2B1-4C3D-8E39-98FC64FDA824}"/>
              </a:ext>
            </a:extLst>
          </p:cNvPr>
          <p:cNvSpPr/>
          <p:nvPr/>
        </p:nvSpPr>
        <p:spPr>
          <a:xfrm>
            <a:off x="1817057" y="34210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B8AEB6A-D896-46D8-9FDB-ED2B9DDF67ED}"/>
              </a:ext>
            </a:extLst>
          </p:cNvPr>
          <p:cNvSpPr/>
          <p:nvPr/>
        </p:nvSpPr>
        <p:spPr>
          <a:xfrm>
            <a:off x="4369547" y="34210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2AC1FFB-0B72-4604-9CC9-C36E860B46B5}"/>
              </a:ext>
            </a:extLst>
          </p:cNvPr>
          <p:cNvSpPr/>
          <p:nvPr/>
        </p:nvSpPr>
        <p:spPr>
          <a:xfrm>
            <a:off x="8115941" y="34210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CB5D35E-91D5-46C7-87D4-D1A821B4DC0A}"/>
              </a:ext>
            </a:extLst>
          </p:cNvPr>
          <p:cNvSpPr/>
          <p:nvPr/>
        </p:nvSpPr>
        <p:spPr>
          <a:xfrm>
            <a:off x="505461" y="966421"/>
            <a:ext cx="64010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二、连字组词。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64749A0-36A0-4D29-BDF4-A7419B7545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38093"/>
            <a:ext cx="10437948" cy="2573042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02AEDB07-FF5C-4296-AFA7-C3CA586B6681}"/>
              </a:ext>
            </a:extLst>
          </p:cNvPr>
          <p:cNvCxnSpPr>
            <a:cxnSpLocks/>
          </p:cNvCxnSpPr>
          <p:nvPr/>
        </p:nvCxnSpPr>
        <p:spPr>
          <a:xfrm>
            <a:off x="918844" y="2372612"/>
            <a:ext cx="1462217" cy="1411737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34CAB5C-012F-48D2-AE68-65BA9B7145E5}"/>
              </a:ext>
            </a:extLst>
          </p:cNvPr>
          <p:cNvCxnSpPr>
            <a:cxnSpLocks/>
          </p:cNvCxnSpPr>
          <p:nvPr/>
        </p:nvCxnSpPr>
        <p:spPr>
          <a:xfrm>
            <a:off x="2402162" y="2364057"/>
            <a:ext cx="1599470" cy="1420292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90691D3-F95E-4800-A18E-03631B9E7FFB}"/>
              </a:ext>
            </a:extLst>
          </p:cNvPr>
          <p:cNvCxnSpPr>
            <a:cxnSpLocks/>
          </p:cNvCxnSpPr>
          <p:nvPr/>
        </p:nvCxnSpPr>
        <p:spPr>
          <a:xfrm>
            <a:off x="4049892" y="2288785"/>
            <a:ext cx="1508936" cy="149556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ED821EA-C1B1-4109-818D-3D8942664F30}"/>
              </a:ext>
            </a:extLst>
          </p:cNvPr>
          <p:cNvCxnSpPr>
            <a:cxnSpLocks/>
          </p:cNvCxnSpPr>
          <p:nvPr/>
        </p:nvCxnSpPr>
        <p:spPr>
          <a:xfrm>
            <a:off x="5558828" y="2330249"/>
            <a:ext cx="1575303" cy="145410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B476E9A-E2DB-454C-ABAE-0CE9D7761E18}"/>
              </a:ext>
            </a:extLst>
          </p:cNvPr>
          <p:cNvCxnSpPr>
            <a:cxnSpLocks/>
          </p:cNvCxnSpPr>
          <p:nvPr/>
        </p:nvCxnSpPr>
        <p:spPr>
          <a:xfrm flipH="1">
            <a:off x="826859" y="2288785"/>
            <a:ext cx="6355532" cy="149556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9191C16-5C6D-4948-98CF-E441D6BA3CC5}"/>
              </a:ext>
            </a:extLst>
          </p:cNvPr>
          <p:cNvCxnSpPr>
            <a:cxnSpLocks/>
          </p:cNvCxnSpPr>
          <p:nvPr/>
        </p:nvCxnSpPr>
        <p:spPr>
          <a:xfrm>
            <a:off x="8713753" y="2288785"/>
            <a:ext cx="1589091" cy="149556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BBB9958-DC89-4983-9C74-2D810878279F}"/>
              </a:ext>
            </a:extLst>
          </p:cNvPr>
          <p:cNvCxnSpPr>
            <a:cxnSpLocks/>
          </p:cNvCxnSpPr>
          <p:nvPr/>
        </p:nvCxnSpPr>
        <p:spPr>
          <a:xfrm flipH="1">
            <a:off x="8757694" y="2288785"/>
            <a:ext cx="1567576" cy="149556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FF6FFB4-852A-49C5-9B05-8AAC8BBE769A}"/>
              </a:ext>
            </a:extLst>
          </p:cNvPr>
          <p:cNvSpPr/>
          <p:nvPr/>
        </p:nvSpPr>
        <p:spPr>
          <a:xfrm>
            <a:off x="505459" y="861093"/>
            <a:ext cx="10883799" cy="5167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二、读拼音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写偏旁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再写字。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29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jīng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tóu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zhuǎ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tóu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29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guǎng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zì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tóu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 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8.jpeg">
            <a:extLst>
              <a:ext uri="{FF2B5EF4-FFF2-40B4-BE49-F238E27FC236}">
                <a16:creationId xmlns:a16="http://schemas.microsoft.com/office/drawing/2014/main" xmlns="" id="{3650532A-E6C8-4A9D-A5A9-9E0A1070F97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906079" y="2797521"/>
            <a:ext cx="611587" cy="26255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2B2F153-009D-461E-A9FF-E2A491FAAE02}"/>
              </a:ext>
            </a:extLst>
          </p:cNvPr>
          <p:cNvSpPr/>
          <p:nvPr/>
        </p:nvSpPr>
        <p:spPr>
          <a:xfrm>
            <a:off x="4054194" y="39030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F423501-48E5-40E0-A123-2B686762C162}"/>
              </a:ext>
            </a:extLst>
          </p:cNvPr>
          <p:cNvSpPr/>
          <p:nvPr/>
        </p:nvSpPr>
        <p:spPr>
          <a:xfrm>
            <a:off x="4491089" y="508731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47358" y="26056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京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6000" y="384525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爱</a:t>
            </a:r>
            <a:endParaRPr lang="zh-CN" altLang="en-US" sz="36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19967" y="512612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床</a:t>
            </a:r>
            <a:endParaRPr lang="zh-CN" altLang="en-US" sz="3600" b="1" dirty="0">
              <a:solidFill>
                <a:srgbClr val="E72582"/>
              </a:solidFill>
              <a:latin typeface="NEU-BZ" panose="02010600010101010101" pitchFamily="2" charset="-122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861095"/>
            <a:ext cx="11006455" cy="568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填上合适的词语。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座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雄伟</a:t>
            </a:r>
            <a:r>
              <a:rPr lang="en-US" altLang="zh-CN" sz="3600" dirty="0">
                <a:solidFill>
                  <a:srgbClr val="000000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的天安门。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)(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的小路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2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)(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的天山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2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)(      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的雪莲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33815" y="32179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00794" y="321797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弯弯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33814" y="440223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00794" y="44774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高高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33813" y="568079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00794" y="566169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洁白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0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1049" y="2856162"/>
            <a:ext cx="1688013" cy="1155121"/>
          </a:xfrm>
          <a:prstGeom prst="rect">
            <a:avLst/>
          </a:prstGeom>
        </p:spPr>
      </p:pic>
      <p:pic>
        <p:nvPicPr>
          <p:cNvPr id="21" name="image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92397" y="4270074"/>
            <a:ext cx="1739150" cy="1043797"/>
          </a:xfrm>
          <a:prstGeom prst="rect">
            <a:avLst/>
          </a:prstGeom>
        </p:spPr>
      </p:pic>
      <p:pic>
        <p:nvPicPr>
          <p:cNvPr id="22" name="image3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97670" y="5488965"/>
            <a:ext cx="1354838" cy="10157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966422"/>
            <a:ext cx="1100645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五、按课文内容填空。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想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到新疆去看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.             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想</a:t>
            </a:r>
            <a:r>
              <a:rPr lang="zh-CN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到</a:t>
            </a:r>
            <a:r>
              <a:rPr lang="zh-CN" altLang="zh-CN" sz="3600" u="sng" dirty="0"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看</a:t>
            </a:r>
            <a:r>
              <a:rPr lang="zh-CN" altLang="zh-CN" sz="3600" u="sng" dirty="0"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ea typeface="NEU-BZ" panose="0201060001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600" dirty="0"/>
          </a:p>
        </p:txBody>
      </p:sp>
      <p:pic>
        <p:nvPicPr>
          <p:cNvPr id="14" name="image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14054" y="1910510"/>
            <a:ext cx="1221282" cy="1333021"/>
          </a:xfrm>
          <a:prstGeom prst="rect">
            <a:avLst/>
          </a:prstGeom>
        </p:spPr>
      </p:pic>
      <p:pic>
        <p:nvPicPr>
          <p:cNvPr id="15" name="image4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78874" y="3556002"/>
            <a:ext cx="823201" cy="164640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891507" y="216759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天山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06303" y="216759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雪莲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01244" y="3806222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北京天安门广场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49076" y="383210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升旗仪式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228</Words>
  <Application>Microsoft Office PowerPoint</Application>
  <PresentationFormat>宽屏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方正黑体_GBK</vt:lpstr>
      <vt:lpstr>NEU-BZ</vt:lpstr>
      <vt:lpstr>NEU-HZ</vt:lpstr>
      <vt:lpstr>方正大标宋简体</vt:lpstr>
      <vt:lpstr>Arial</vt:lpstr>
      <vt:lpstr>方正小标宋_GBK</vt:lpstr>
      <vt:lpstr>Times New Roman</vt:lpstr>
      <vt:lpstr>汉仪雅酷黑 95W</vt:lpstr>
      <vt:lpstr>方正仿宋_GBK</vt:lpstr>
      <vt:lpstr>微软雅黑</vt:lpstr>
      <vt:lpstr>方正大标宋_GBK</vt:lpstr>
      <vt:lpstr>Wingdings</vt:lpstr>
      <vt:lpstr>方正隶变_GBK</vt:lpstr>
      <vt:lpstr>方正楷体_GBK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2026-02-27T07:50:02Z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