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方正书宋_GBK" panose="03000509000000000000" pitchFamily="65" charset="-122"/>
      <p:regular r:id="rId10"/>
    </p:embeddedFont>
    <p:embeddedFont>
      <p:font typeface="方正黑体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隶变_GBK" panose="03000509000000000000" pitchFamily="65" charset="-122"/>
      <p:regular r:id="rId14"/>
    </p:embeddedFont>
    <p:embeddedFont>
      <p:font typeface="NEU-HZ" panose="02010600010101010101" pitchFamily="2" charset="-122"/>
      <p:regular r:id="rId15"/>
      <p:italic r:id="rId16"/>
    </p:embeddedFont>
    <p:embeddedFont>
      <p:font typeface="方正楷体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  <p:embeddedFont>
      <p:font typeface="方正大标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小公鸡和小鸭子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6B874B-8567-4FF6-9DFD-DB06B0BBF680}"/>
              </a:ext>
            </a:extLst>
          </p:cNvPr>
          <p:cNvSpPr/>
          <p:nvPr/>
        </p:nvSpPr>
        <p:spPr>
          <a:xfrm>
            <a:off x="505460" y="886681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E1E574E-CBD1-4FE9-8261-D5CDA01BEC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3" y="1854895"/>
            <a:ext cx="11073922" cy="251649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E1CDE8F-7F14-44F7-890B-1A61ABDA1AB2}"/>
              </a:ext>
            </a:extLst>
          </p:cNvPr>
          <p:cNvCxnSpPr>
            <a:cxnSpLocks/>
          </p:cNvCxnSpPr>
          <p:nvPr/>
        </p:nvCxnSpPr>
        <p:spPr>
          <a:xfrm>
            <a:off x="4528515" y="2379320"/>
            <a:ext cx="1148008" cy="1631365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C408DF4-9EDD-46E3-8172-22632069245C}"/>
              </a:ext>
            </a:extLst>
          </p:cNvPr>
          <p:cNvCxnSpPr>
            <a:cxnSpLocks/>
          </p:cNvCxnSpPr>
          <p:nvPr/>
        </p:nvCxnSpPr>
        <p:spPr>
          <a:xfrm flipV="1">
            <a:off x="3002915" y="2379320"/>
            <a:ext cx="2673608" cy="82122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F243B21-B7A0-4657-B80E-7EB2AA5062E9}"/>
              </a:ext>
            </a:extLst>
          </p:cNvPr>
          <p:cNvCxnSpPr>
            <a:cxnSpLocks/>
          </p:cNvCxnSpPr>
          <p:nvPr/>
        </p:nvCxnSpPr>
        <p:spPr>
          <a:xfrm flipV="1">
            <a:off x="3777078" y="3148415"/>
            <a:ext cx="1962819" cy="929495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44B8E67-F678-4AA0-B71F-FB3414E88770}"/>
              </a:ext>
            </a:extLst>
          </p:cNvPr>
          <p:cNvCxnSpPr>
            <a:cxnSpLocks/>
          </p:cNvCxnSpPr>
          <p:nvPr/>
        </p:nvCxnSpPr>
        <p:spPr>
          <a:xfrm>
            <a:off x="8558408" y="2349180"/>
            <a:ext cx="1880238" cy="172873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367FE9D-2EFB-4427-AD24-24E83516D22E}"/>
              </a:ext>
            </a:extLst>
          </p:cNvPr>
          <p:cNvCxnSpPr>
            <a:cxnSpLocks/>
          </p:cNvCxnSpPr>
          <p:nvPr/>
        </p:nvCxnSpPr>
        <p:spPr>
          <a:xfrm flipV="1">
            <a:off x="8164582" y="2349180"/>
            <a:ext cx="2156907" cy="831937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D3FC792-20E2-4A3F-AFDC-28E891B52DCC}"/>
              </a:ext>
            </a:extLst>
          </p:cNvPr>
          <p:cNvCxnSpPr>
            <a:cxnSpLocks/>
          </p:cNvCxnSpPr>
          <p:nvPr/>
        </p:nvCxnSpPr>
        <p:spPr>
          <a:xfrm flipV="1">
            <a:off x="9224929" y="3148415"/>
            <a:ext cx="1096560" cy="95690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8E2FD7F-12B5-4771-B91C-331EABF6401B}"/>
              </a:ext>
            </a:extLst>
          </p:cNvPr>
          <p:cNvSpPr/>
          <p:nvPr/>
        </p:nvSpPr>
        <p:spPr>
          <a:xfrm>
            <a:off x="505460" y="857782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55CC3EA-7C99-4E0C-A99B-C70F1EB4C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31145"/>
            <a:ext cx="10621220" cy="1813066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2577F955-BF0D-46D4-BA50-F8176F9A53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222269"/>
              </p:ext>
            </p:extLst>
          </p:nvPr>
        </p:nvGraphicFramePr>
        <p:xfrm>
          <a:off x="637866" y="263079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自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己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294EA586-7D88-4915-96B0-5C62DBB582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656170"/>
              </p:ext>
            </p:extLst>
          </p:nvPr>
        </p:nvGraphicFramePr>
        <p:xfrm>
          <a:off x="3390127" y="262703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江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河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55EB4124-6DF6-4CB6-B431-27D5061549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43771"/>
              </p:ext>
            </p:extLst>
          </p:nvPr>
        </p:nvGraphicFramePr>
        <p:xfrm>
          <a:off x="6141265" y="263079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让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开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9C779D0C-7716-4B71-93B8-10B30F6DE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218990"/>
              </p:ext>
            </p:extLst>
          </p:nvPr>
        </p:nvGraphicFramePr>
        <p:xfrm>
          <a:off x="8901456" y="263079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听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说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B0C3B66-CAD1-45AB-82F7-A7B9BF51381D}"/>
              </a:ext>
            </a:extLst>
          </p:cNvPr>
          <p:cNvSpPr/>
          <p:nvPr/>
        </p:nvSpPr>
        <p:spPr>
          <a:xfrm>
            <a:off x="407406" y="841079"/>
            <a:ext cx="110064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目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己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走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自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已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河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7BA87C9-4A09-4E48-9CB6-B6A4E481DB72}"/>
              </a:ext>
            </a:extLst>
          </p:cNvPr>
          <p:cNvSpPr/>
          <p:nvPr/>
        </p:nvSpPr>
        <p:spPr>
          <a:xfrm>
            <a:off x="1148180" y="18580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目的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54169ED-7B0A-467A-B304-243C5EC0D1A2}"/>
              </a:ext>
            </a:extLst>
          </p:cNvPr>
          <p:cNvSpPr/>
          <p:nvPr/>
        </p:nvSpPr>
        <p:spPr>
          <a:xfrm>
            <a:off x="3622668" y="18638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自己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B386831-FDD1-4DBF-B969-129AE35B9B47}"/>
              </a:ext>
            </a:extLst>
          </p:cNvPr>
          <p:cNvSpPr/>
          <p:nvPr/>
        </p:nvSpPr>
        <p:spPr>
          <a:xfrm>
            <a:off x="6085209" y="26777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733D597-485C-4E21-B481-D58B6C20E04B}"/>
              </a:ext>
            </a:extLst>
          </p:cNvPr>
          <p:cNvSpPr/>
          <p:nvPr/>
        </p:nvSpPr>
        <p:spPr>
          <a:xfrm>
            <a:off x="8547751" y="18762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走路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0E90F85-360F-473F-8960-1BA19896C6A9}"/>
              </a:ext>
            </a:extLst>
          </p:cNvPr>
          <p:cNvSpPr/>
          <p:nvPr/>
        </p:nvSpPr>
        <p:spPr>
          <a:xfrm>
            <a:off x="1132529" y="26924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自在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63C38F6-905C-408E-9083-183C6218AE97}"/>
              </a:ext>
            </a:extLst>
          </p:cNvPr>
          <p:cNvSpPr/>
          <p:nvPr/>
        </p:nvSpPr>
        <p:spPr>
          <a:xfrm>
            <a:off x="3622668" y="271102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已经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A885F87-1477-4F0C-9873-BDB65931C602}"/>
              </a:ext>
            </a:extLst>
          </p:cNvPr>
          <p:cNvSpPr/>
          <p:nvPr/>
        </p:nvSpPr>
        <p:spPr>
          <a:xfrm>
            <a:off x="6008687" y="18762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3254B1D-6804-40ED-BB3E-DCC301D300CF}"/>
              </a:ext>
            </a:extLst>
          </p:cNvPr>
          <p:cNvSpPr/>
          <p:nvPr/>
        </p:nvSpPr>
        <p:spPr>
          <a:xfrm>
            <a:off x="8547751" y="271052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赶快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B0C3B66-CAD1-45AB-82F7-A7B9BF51381D}"/>
              </a:ext>
            </a:extLst>
          </p:cNvPr>
          <p:cNvSpPr/>
          <p:nvPr/>
        </p:nvSpPr>
        <p:spPr>
          <a:xfrm>
            <a:off x="407406" y="841079"/>
            <a:ext cx="11006454" cy="4949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四、根据课文内容选一选。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小公鸡给小鸭子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小鸭子给小公鸡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捉鱼　　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捉虫子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救了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),(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谢谢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小公鸡　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小鸭子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4A917A0-C889-474B-B27A-DD2F5AA6A0CF}"/>
              </a:ext>
            </a:extLst>
          </p:cNvPr>
          <p:cNvSpPr/>
          <p:nvPr/>
        </p:nvSpPr>
        <p:spPr>
          <a:xfrm>
            <a:off x="4514403" y="22004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FEE08B8-889A-4141-8295-9144B6085511}"/>
              </a:ext>
            </a:extLst>
          </p:cNvPr>
          <p:cNvSpPr/>
          <p:nvPr/>
        </p:nvSpPr>
        <p:spPr>
          <a:xfrm>
            <a:off x="9367060" y="2191435"/>
            <a:ext cx="6463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A3D9CAE-50D0-42CE-B912-3E75EC4B3BC7}"/>
              </a:ext>
            </a:extLst>
          </p:cNvPr>
          <p:cNvSpPr/>
          <p:nvPr/>
        </p:nvSpPr>
        <p:spPr>
          <a:xfrm>
            <a:off x="1291369" y="41650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5F21847-B986-4247-BDB8-C4BFF1B5EF9D}"/>
              </a:ext>
            </a:extLst>
          </p:cNvPr>
          <p:cNvSpPr/>
          <p:nvPr/>
        </p:nvSpPr>
        <p:spPr>
          <a:xfrm>
            <a:off x="3772018" y="41650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B616269-5D5E-41D1-9E73-B677767773D2}"/>
              </a:ext>
            </a:extLst>
          </p:cNvPr>
          <p:cNvSpPr/>
          <p:nvPr/>
        </p:nvSpPr>
        <p:spPr>
          <a:xfrm>
            <a:off x="5449669" y="416508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BE1F9F2-F6EE-4E5B-BBBC-8096296CA7D5}"/>
              </a:ext>
            </a:extLst>
          </p:cNvPr>
          <p:cNvSpPr/>
          <p:nvPr/>
        </p:nvSpPr>
        <p:spPr>
          <a:xfrm>
            <a:off x="7900345" y="41650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557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60" y="861094"/>
            <a:ext cx="105536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用加点字词写句子。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小公鸡和小鸭子一块儿出去玩。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一块儿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23435" y="25540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32766" y="2661786"/>
            <a:ext cx="1541824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6865" y="32956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66553" y="32956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14735" y="329561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去打羽毛球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235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方正大标宋简体</vt:lpstr>
      <vt:lpstr>方正书宋_GBK</vt:lpstr>
      <vt:lpstr>Times New Roman</vt:lpstr>
      <vt:lpstr>方正黑体_GBK</vt:lpstr>
      <vt:lpstr>微软雅黑</vt:lpstr>
      <vt:lpstr>方正隶变_GBK</vt:lpstr>
      <vt:lpstr>NEU-HZ</vt:lpstr>
      <vt:lpstr>Wingdings</vt:lpstr>
      <vt:lpstr>汉仪雅酷黑 95W</vt:lpstr>
      <vt:lpstr>方正楷体_GBK</vt:lpstr>
      <vt:lpstr>方正小标宋_GBK</vt:lpstr>
      <vt:lpstr>华文宋体</vt:lpstr>
      <vt:lpstr>方正仿宋_GBK</vt:lpstr>
      <vt:lpstr>Calibri</vt:lpstr>
      <vt:lpstr>NEU-BZ</vt:lpstr>
      <vt:lpstr>方正大标宋_GBK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2026-03-12T02:28:06Z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