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1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黑体_GBK" panose="03000509000000000000" pitchFamily="65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NEU-HZ" panose="02010600010101010101" pitchFamily="2" charset="-122"/>
      <p:regular r:id="rId18"/>
      <p:italic r:id="rId19"/>
    </p:embeddedFont>
    <p:embeddedFont>
      <p:font typeface="方正大标宋简体" panose="02010600030101010101" charset="-122"/>
      <p:regular r:id="rId20"/>
    </p:embeddedFont>
    <p:embeddedFont>
      <p:font typeface="方正小标宋_GBK" panose="03000509000000000000" pitchFamily="65" charset="-122"/>
      <p:regular r:id="rId21"/>
    </p:embeddedFont>
    <p:embeddedFont>
      <p:font typeface="方正仿宋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大标宋_GBK" panose="03000509000000000000" pitchFamily="65" charset="-122"/>
      <p:regular r:id="rId25"/>
    </p:embeddedFont>
    <p:embeddedFont>
      <p:font typeface="方正隶变_GBK" panose="03000509000000000000" pitchFamily="65" charset="-122"/>
      <p:regular r:id="rId26"/>
    </p:embeddedFont>
    <p:embeddedFont>
      <p:font typeface="方正楷体_GBK" panose="03000509000000000000" pitchFamily="65" charset="-122"/>
      <p:regular r:id="rId27"/>
    </p:embeddedFont>
    <p:embeddedFont>
      <p:font typeface="NEU-XT" panose="02020503000000020003" pitchFamily="18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热爱中国共产党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8D0290D-A7CC-42AF-9830-61088858DFFC}"/>
              </a:ext>
            </a:extLst>
          </p:cNvPr>
          <p:cNvSpPr/>
          <p:nvPr/>
        </p:nvSpPr>
        <p:spPr>
          <a:xfrm>
            <a:off x="514513" y="944267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94E559B-6FC4-4D07-A099-F2721713F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961010"/>
            <a:ext cx="10034054" cy="1783202"/>
          </a:xfrm>
          <a:prstGeom prst="rect">
            <a:avLst/>
          </a:prstGeom>
        </p:spPr>
      </p:pic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xmlns="" id="{ED3D3A78-B8AD-4B65-98DA-FCCD737DF8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49991"/>
              </p:ext>
            </p:extLst>
          </p:nvPr>
        </p:nvGraphicFramePr>
        <p:xfrm>
          <a:off x="637592" y="260780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太</a:t>
                      </a:r>
                    </a:p>
                  </a:txBody>
                  <a:tcPr marL="14605" marR="14605" marT="14605" marB="14605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阳</a:t>
                      </a:r>
                    </a:p>
                  </a:txBody>
                  <a:tcPr marL="14605" marR="14605" marT="14605" marB="14605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9B31628C-FD64-4566-BDD0-2E77A2F08B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867072"/>
              </p:ext>
            </p:extLst>
          </p:nvPr>
        </p:nvGraphicFramePr>
        <p:xfrm>
          <a:off x="3858598" y="260780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阳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光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xmlns="" id="{7D9C8B93-B5B8-482E-8CEF-112D3B2961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50528"/>
              </p:ext>
            </p:extLst>
          </p:nvPr>
        </p:nvGraphicFramePr>
        <p:xfrm>
          <a:off x="7088230" y="260780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共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产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xmlns="" id="{F81D7377-574F-4268-AD23-582C5197E6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538415"/>
              </p:ext>
            </p:extLst>
          </p:nvPr>
        </p:nvGraphicFramePr>
        <p:xfrm>
          <a:off x="9153376" y="260011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党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41353" t="15236" r="10143"/>
          <a:stretch/>
        </p:blipFill>
        <p:spPr>
          <a:xfrm>
            <a:off x="1687539" y="2012768"/>
            <a:ext cx="1053361" cy="5422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505459" y="861094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二、组词。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日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产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儿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党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阳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立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光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堂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32311" y="232083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日月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32311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阳光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71994" y="232083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出产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15194" y="232083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儿子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15194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月光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458394" y="232083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党员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380756" y="34289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课堂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71994" y="342899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立正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505459" y="861094"/>
            <a:ext cx="1100645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写笔画或偏旁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再写出带有它们的汉字。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7366" y="1364299"/>
            <a:ext cx="647421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héng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piě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wān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gōu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</a:p>
          <a:p>
            <a:pPr algn="just"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zhuǎ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tóu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shì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páng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38924" y="39034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44475" y="54694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82905" y="2265575"/>
            <a:ext cx="254808" cy="3827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/>
          <a:srcRect l="1755" t="16264" r="87721" b="54545"/>
          <a:stretch/>
        </p:blipFill>
        <p:spPr>
          <a:xfrm>
            <a:off x="6974622" y="1925008"/>
            <a:ext cx="1090246" cy="1063870"/>
          </a:xfrm>
          <a:prstGeom prst="rect">
            <a:avLst/>
          </a:prstGeom>
        </p:spPr>
      </p:pic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687504"/>
              </p:ext>
            </p:extLst>
          </p:nvPr>
        </p:nvGraphicFramePr>
        <p:xfrm>
          <a:off x="7072797" y="1958870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阳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/>
          <a:srcRect l="1755" t="16264" r="87721" b="54545"/>
          <a:stretch/>
        </p:blipFill>
        <p:spPr>
          <a:xfrm>
            <a:off x="5491822" y="3651875"/>
            <a:ext cx="1090246" cy="1063870"/>
          </a:xfrm>
          <a:prstGeom prst="rect">
            <a:avLst/>
          </a:prstGeom>
        </p:spPr>
      </p:pic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894039"/>
              </p:ext>
            </p:extLst>
          </p:nvPr>
        </p:nvGraphicFramePr>
        <p:xfrm>
          <a:off x="5589997" y="368573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采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/>
          <a:srcRect l="1755" t="16264" r="87721" b="54545"/>
          <a:stretch/>
        </p:blipFill>
        <p:spPr>
          <a:xfrm>
            <a:off x="5456654" y="5226935"/>
            <a:ext cx="1090246" cy="1063870"/>
          </a:xfrm>
          <a:prstGeom prst="rect">
            <a:avLst/>
          </a:prstGeom>
        </p:spPr>
      </p:pic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293556"/>
              </p:ext>
            </p:extLst>
          </p:nvPr>
        </p:nvGraphicFramePr>
        <p:xfrm>
          <a:off x="5554829" y="526079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福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8601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63E7A1A-8B1D-48EB-A624-CF8D5EF193BA}"/>
              </a:ext>
            </a:extLst>
          </p:cNvPr>
          <p:cNvSpPr/>
          <p:nvPr/>
        </p:nvSpPr>
        <p:spPr>
          <a:xfrm>
            <a:off x="505459" y="841079"/>
            <a:ext cx="10078041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写一写。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李花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开放　　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飞翔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开放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飞翔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开放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飞翔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80E52A3-1426-4E6F-8440-1B70B03CAB35}"/>
              </a:ext>
            </a:extLst>
          </p:cNvPr>
          <p:cNvSpPr/>
          <p:nvPr/>
        </p:nvSpPr>
        <p:spPr>
          <a:xfrm>
            <a:off x="5668750" y="23700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鸟儿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D5289A4-36C6-4AB1-88B6-59DBB321FFC9}"/>
              </a:ext>
            </a:extLst>
          </p:cNvPr>
          <p:cNvSpPr/>
          <p:nvPr/>
        </p:nvSpPr>
        <p:spPr>
          <a:xfrm>
            <a:off x="1265873" y="34300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桂花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4130A23-D53F-496D-A9DC-C569EA9C9226}"/>
              </a:ext>
            </a:extLst>
          </p:cNvPr>
          <p:cNvSpPr/>
          <p:nvPr/>
        </p:nvSpPr>
        <p:spPr>
          <a:xfrm>
            <a:off x="5668750" y="33848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燕子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BD3E5F9-B0DC-43D9-8D08-2611EDD64196}"/>
              </a:ext>
            </a:extLst>
          </p:cNvPr>
          <p:cNvSpPr/>
          <p:nvPr/>
        </p:nvSpPr>
        <p:spPr>
          <a:xfrm>
            <a:off x="1154356" y="448196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菊花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480D570-7CB9-4639-88EC-53F91B4C95CE}"/>
              </a:ext>
            </a:extLst>
          </p:cNvPr>
          <p:cNvSpPr/>
          <p:nvPr/>
        </p:nvSpPr>
        <p:spPr>
          <a:xfrm>
            <a:off x="5668750" y="4580564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大雁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2EACE94-BE8A-4AEA-9C3F-4DE7FC54376F}"/>
              </a:ext>
            </a:extLst>
          </p:cNvPr>
          <p:cNvSpPr/>
          <p:nvPr/>
        </p:nvSpPr>
        <p:spPr>
          <a:xfrm>
            <a:off x="505460" y="841079"/>
            <a:ext cx="11006454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五、按课文内容填空。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花儿喜欢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鸟儿喜欢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。我们热爱</a:t>
            </a: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我们在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en-US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幸福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34FD458-56E7-4FCE-B32E-6098E6A37718}"/>
              </a:ext>
            </a:extLst>
          </p:cNvPr>
          <p:cNvSpPr/>
          <p:nvPr/>
        </p:nvSpPr>
        <p:spPr>
          <a:xfrm>
            <a:off x="3405384" y="22548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太阳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D938CBD-6923-41F5-A75E-FB75F34AF6EF}"/>
              </a:ext>
            </a:extLst>
          </p:cNvPr>
          <p:cNvSpPr/>
          <p:nvPr/>
        </p:nvSpPr>
        <p:spPr>
          <a:xfrm>
            <a:off x="7524711" y="224575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蓝天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5706747-AA2F-43DD-A5E3-9F3FE6B9E115}"/>
              </a:ext>
            </a:extLst>
          </p:cNvPr>
          <p:cNvSpPr/>
          <p:nvPr/>
        </p:nvSpPr>
        <p:spPr>
          <a:xfrm>
            <a:off x="1101370" y="331958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中国共产党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6C76FC4-DC28-486F-8ED2-30A00993320D}"/>
              </a:ext>
            </a:extLst>
          </p:cNvPr>
          <p:cNvSpPr/>
          <p:nvPr/>
        </p:nvSpPr>
        <p:spPr>
          <a:xfrm>
            <a:off x="2681231" y="442056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党的怀抱里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CDBAE64-F4F1-449A-A24B-5F7B63E66A29}"/>
              </a:ext>
            </a:extLst>
          </p:cNvPr>
          <p:cNvSpPr/>
          <p:nvPr/>
        </p:nvSpPr>
        <p:spPr>
          <a:xfrm>
            <a:off x="7923063" y="44205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成长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265</Words>
  <Application>Microsoft Office PowerPoint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方正黑体_GBK</vt:lpstr>
      <vt:lpstr>Calibri</vt:lpstr>
      <vt:lpstr>NEU-BZ</vt:lpstr>
      <vt:lpstr>NEU-HZ</vt:lpstr>
      <vt:lpstr>方正大标宋简体</vt:lpstr>
      <vt:lpstr>Arial</vt:lpstr>
      <vt:lpstr>方正小标宋_GBK</vt:lpstr>
      <vt:lpstr>Times New Roman</vt:lpstr>
      <vt:lpstr>汉仪雅酷黑 95W</vt:lpstr>
      <vt:lpstr>方正仿宋_GBK</vt:lpstr>
      <vt:lpstr>微软雅黑</vt:lpstr>
      <vt:lpstr>方正大标宋_GBK</vt:lpstr>
      <vt:lpstr>Wingdings</vt:lpstr>
      <vt:lpstr>方正隶变_GBK</vt:lpstr>
      <vt:lpstr>方正楷体_GBK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2026-02-27T07:04:01Z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