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8" r:id="rId8"/>
    <p:sldId id="529" r:id="rId9"/>
    <p:sldId id="533" r:id="rId10"/>
    <p:sldId id="532" r:id="rId11"/>
    <p:sldId id="498" r:id="rId12"/>
    <p:sldId id="525" r:id="rId13"/>
    <p:sldId id="531" r:id="rId14"/>
    <p:sldId id="526" r:id="rId15"/>
    <p:sldId id="530" r:id="rId16"/>
    <p:sldId id="534" r:id="rId17"/>
    <p:sldId id="539" r:id="rId18"/>
    <p:sldId id="540" r:id="rId19"/>
    <p:sldId id="541" r:id="rId20"/>
    <p:sldId id="542" r:id="rId21"/>
    <p:sldId id="535" r:id="rId22"/>
    <p:sldId id="427" r:id="rId23"/>
  </p:sldIdLst>
  <p:sldSz cx="12192000" cy="6858000"/>
  <p:notesSz cx="6858000" cy="9144000"/>
  <p:embeddedFontLst>
    <p:embeddedFont>
      <p:font typeface="方正书宋_GBK" pitchFamily="65" charset="-122"/>
      <p:regular r:id="rId24"/>
    </p:embeddedFont>
    <p:embeddedFont>
      <p:font typeface="方正隶变_GBK" charset="-122"/>
      <p:regular r:id="rId25"/>
    </p:embeddedFont>
    <p:embeddedFont>
      <p:font typeface="方正大标宋简体" charset="-122"/>
      <p:regular r:id="rId26"/>
    </p:embeddedFont>
    <p:embeddedFont>
      <p:font typeface="方正小标宋_GBK" pitchFamily="65" charset="-122"/>
      <p:regular r:id="rId27"/>
    </p:embeddedFont>
    <p:embeddedFont>
      <p:font typeface="方正楷体_GBK" pitchFamily="65" charset="-122"/>
      <p:regular r:id="rId28"/>
    </p:embeddedFont>
    <p:embeddedFont>
      <p:font typeface="方正仿宋_GBK" pitchFamily="65" charset="-122"/>
      <p:regular r:id="rId29"/>
    </p:embeddedFont>
    <p:embeddedFont>
      <p:font typeface="楷体" pitchFamily="49" charset="-122"/>
      <p:regular r:id="rId30"/>
    </p:embeddedFont>
    <p:embeddedFont>
      <p:font typeface="方正大标宋_GBK" charset="-122"/>
      <p:regular r:id="rId31"/>
    </p:embeddedFont>
    <p:embeddedFont>
      <p:font typeface="NEU-XT" pitchFamily="18" charset="-122"/>
      <p:regular r:id="rId32"/>
    </p:embeddedFont>
    <p:embeddedFont>
      <p:font typeface="方正黑体_GBK" pitchFamily="65" charset="-122"/>
      <p:regular r:id="rId33"/>
    </p:embeddedFont>
    <p:embeddedFont>
      <p:font typeface="微软雅黑" pitchFamily="34" charset="-122"/>
      <p:regular r:id="rId34"/>
      <p:bold r:id="rId35"/>
    </p:embeddedFont>
    <p:embeddedFont>
      <p:font typeface="NEU-BZ" pitchFamily="2" charset="-122"/>
      <p:regular r:id="rId36"/>
      <p:bold r:id="rId37"/>
      <p:italic r:id="rId38"/>
      <p:boldItalic r:id="rId39"/>
    </p:embeddedFont>
    <p:embeddedFont>
      <p:font typeface="NEU-HZ" pitchFamily="2" charset="-122"/>
      <p:regular r:id="rId40"/>
      <p:italic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19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TIF"/><Relationship Id="rId3" Type="http://schemas.openxmlformats.org/officeDocument/2006/relationships/image" Target="../media/image3.png"/><Relationship Id="rId7" Type="http://schemas.openxmlformats.org/officeDocument/2006/relationships/image" Target="../media/image22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6" Type="http://schemas.openxmlformats.org/officeDocument/2006/relationships/image" Target="../media/image21.png"/><Relationship Id="rId5" Type="http://schemas.openxmlformats.org/officeDocument/2006/relationships/image" Target="../media/image20.TIF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24.TIF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5" Type="http://schemas.openxmlformats.org/officeDocument/2006/relationships/image" Target="../media/image25.TIF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slide" Target="slide3.xml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5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17.tif"/><Relationship Id="rId5" Type="http://schemas.openxmlformats.org/officeDocument/2006/relationships/image" Target="../media/image16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18.TIF"/><Relationship Id="rId5" Type="http://schemas.openxmlformats.org/officeDocument/2006/relationships/image" Target="../media/image16.pn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语文园地二　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charset="-122"/>
              <a:ea typeface="方正大标宋_GBK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2449" y="861094"/>
            <a:ext cx="1095946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六、比一比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再组词。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井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  </a:t>
            </a:r>
            <a:r>
              <a:rPr lang="zh-CN" altLang="zh-CN" sz="3600" dirty="0" smtClean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   </a:t>
            </a:r>
            <a:r>
              <a:rPr lang="zh-CN" altLang="zh-CN" sz="3600" dirty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)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与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   </a:t>
            </a:r>
            <a:r>
              <a:rPr lang="zh-CN" altLang="zh-CN" sz="3600" dirty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)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人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   </a:t>
            </a:r>
            <a:r>
              <a:rPr lang="zh-CN" altLang="zh-CN" sz="3600" dirty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进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   </a:t>
            </a:r>
            <a:r>
              <a:rPr lang="zh-CN" altLang="zh-CN" sz="3600" dirty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)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广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   </a:t>
            </a:r>
            <a:r>
              <a:rPr lang="zh-CN" altLang="zh-CN" sz="3600" dirty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)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写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   </a:t>
            </a:r>
            <a:r>
              <a:rPr lang="zh-CN" altLang="zh-CN" sz="3600" dirty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)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认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   </a:t>
            </a:r>
            <a:r>
              <a:rPr lang="zh-CN" altLang="zh-CN" sz="3600" dirty="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) 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341477" y="183058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井口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0527" y="265090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进来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0352" y="183058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工厂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89402" y="265090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广东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42102" y="184238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与其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42102" y="268175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写字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09102" y="184465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人口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09102" y="268175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认字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9" y="3763814"/>
            <a:ext cx="4305301" cy="1736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3038296" y="379822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有的</a:t>
            </a:r>
            <a:endParaRPr lang="zh-CN" altLang="en-US" sz="3600" b="1" dirty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3045" y="477785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目的</a:t>
            </a:r>
            <a:endParaRPr lang="zh-CN" altLang="en-US" sz="3600" b="1" dirty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152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89580"/>
            <a:ext cx="105918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七、选词填空。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填序号</a:t>
            </a:r>
            <a:r>
              <a:rPr lang="en-US" altLang="zh-CN" sz="3600" dirty="0" smtClean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这位同学的学习成绩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jì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丽丽像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一样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一回到家就开始看书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他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在周末跟着爸爸妈妈去图书馆看书。</a:t>
            </a:r>
          </a:p>
        </p:txBody>
      </p:sp>
      <p:sp>
        <p:nvSpPr>
          <p:cNvPr id="6" name="矩形 5"/>
          <p:cNvSpPr/>
          <p:nvPr/>
        </p:nvSpPr>
        <p:spPr>
          <a:xfrm>
            <a:off x="1590675" y="1774646"/>
            <a:ext cx="8229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非常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     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常常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    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平常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096000" y="27215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20084" y="350382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8306" y="43361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70530"/>
            <a:ext cx="1071562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八、选择合适的对应学习行为。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认一认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填一填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选一选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试一试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老师展示一些汉字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让学生认读。这叫做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做填空题时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填上合适的内容。这叫做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尝试做一些简单的题目。这叫做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给出几个选项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请选择正确的答案。这叫做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9287559" y="26216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39884" y="345005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82609" y="42885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82859" y="511856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4" y="843260"/>
            <a:ext cx="1075372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九、照样子</a:t>
            </a:r>
            <a:r>
              <a:rPr lang="en-US" altLang="zh-CN" sz="40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写一写。</a:t>
            </a:r>
            <a:endParaRPr lang="zh-CN" altLang="zh-CN" sz="40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40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40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例</a:t>
            </a:r>
            <a:r>
              <a:rPr lang="en-US" altLang="zh-CN" sz="40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拼一拼</a:t>
            </a:r>
            <a:r>
              <a:rPr lang="en-US" altLang="zh-CN" sz="40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写一写。</a:t>
            </a: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endParaRPr lang="en-US" altLang="zh-CN" sz="40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40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40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</a:t>
            </a:r>
            <a:r>
              <a:rPr lang="en-US" altLang="zh-CN" sz="4000" dirty="0" smtClean="0">
                <a:solidFill>
                  <a:schemeClr val="bg1"/>
                </a:solidFill>
                <a:latin typeface="NEU-BZ"/>
                <a:ea typeface="方正楷体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40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40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</a:t>
            </a:r>
            <a:r>
              <a:rPr lang="en-US" altLang="zh-CN" sz="40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40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7749" y="2749818"/>
            <a:ext cx="49482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读一读</a:t>
            </a:r>
            <a:r>
              <a:rPr lang="en-US" altLang="zh-CN" sz="40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40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背一背。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0450" y="3646755"/>
            <a:ext cx="49482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画一画</a:t>
            </a:r>
            <a:r>
              <a:rPr lang="en-US" altLang="zh-CN" sz="40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40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剪一剪。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152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388119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照例子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填一填。</a:t>
            </a:r>
          </a:p>
        </p:txBody>
      </p:sp>
      <p:pic>
        <p:nvPicPr>
          <p:cNvPr id="8" name="image5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32500" y="1764409"/>
            <a:ext cx="3845900" cy="2150553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289" y="4227352"/>
            <a:ext cx="9727111" cy="2429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60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39287" y="4220135"/>
            <a:ext cx="4356827" cy="2436253"/>
          </a:xfrm>
          <a:prstGeom prst="rect">
            <a:avLst/>
          </a:prstGeom>
        </p:spPr>
      </p:pic>
      <p:pic>
        <p:nvPicPr>
          <p:cNvPr id="10" name="image61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6211888" y="4184259"/>
            <a:ext cx="4485141" cy="25080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5714" y="918929"/>
            <a:ext cx="106852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例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学习用品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直尺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橡皮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水彩笔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生活用品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51277" y="179609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牙刷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42002" y="179609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毛巾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39995" y="179609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洗发水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628650" y="854890"/>
            <a:ext cx="10668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十、根据课文内容填空。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人们为了纪念毛主席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在井旁边立了一块石碑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上面刻着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时刻想念毛主席。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古诗《寻隐者不遇》中的童子之所以不知道师父具体在哪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是因为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用原诗句回答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76475" y="2563723"/>
            <a:ext cx="38195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吃水不忘挖井人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77980" y="420643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云深不知处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761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99730" y="866928"/>
            <a:ext cx="8751114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十一、快乐阅读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阅读图书封面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6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15950" y="1943014"/>
            <a:ext cx="3479800" cy="40553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48150" y="1608490"/>
            <a:ext cx="7391400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根据图片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我知道这本书讲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故事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北极星　 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小象　 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晨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晨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书中的小象只会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不会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小象的心愿是当设计师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我的心愿是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92434" y="173280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30570" y="375512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看图纸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79977" y="44323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画画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77356" y="5910988"/>
            <a:ext cx="4565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当工程师、当医生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873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77542"/>
            <a:ext cx="10873740" cy="5776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十二、读一读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小时候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小乌鸦不会飞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只能在树上的窝里等妈妈去给自己找吃的。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小乌鸦一天天长大了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而妈妈却一天天变老了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飞不动了。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现在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妈妈只好整天在树上的窝里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等小乌鸦去给自己找吃的。小乌鸦不管飞得多么累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一回到家里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就赶紧先把捉到的虫子给妈妈吃。妈妈逢人就夸小乌鸦很孝顺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873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4607"/>
            <a:ext cx="1100645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这篇短文一共有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个自然段。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读了短文我知道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以前是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照顾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现在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照顾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小乌鸦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妈妈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下面哪个行为说明小乌鸦很孝顺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A.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找到吃的先给妈妈。　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B.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吃妈妈找的虫子。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生活中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你是怎么爱爸爸妈妈的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把下面的句子补全。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妈妈下班回家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59501" y="99651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68084" y="17358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96934" y="17358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9359" y="25930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53434" y="25930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02008" y="349609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HZ"/>
                <a:ea typeface="方正楷体_GBK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7175" y="5859373"/>
            <a:ext cx="40938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倒一杯水给妈妈喝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9389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1153" y="945751"/>
            <a:ext cx="8021748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一、照样子</a:t>
            </a:r>
            <a:r>
              <a:rPr lang="en-US" altLang="zh-CN" sz="40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40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写出相应的大写字母。</a:t>
            </a:r>
            <a:endParaRPr lang="zh-CN" altLang="zh-CN" sz="40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33" y="2116197"/>
            <a:ext cx="10966133" cy="1611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5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92126" y="2171453"/>
            <a:ext cx="11309350" cy="16001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487025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十三、看图写话。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图上都有谁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他们在干什么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先说一说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再写下来。不会写的字用拼音代替。</a:t>
            </a:r>
          </a:p>
        </p:txBody>
      </p:sp>
      <p:pic>
        <p:nvPicPr>
          <p:cNvPr id="8" name="image6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738936" y="2671100"/>
            <a:ext cx="4081464" cy="36728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938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5405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示例</a:t>
            </a:r>
            <a:r>
              <a:rPr lang="en-US" altLang="zh-CN" sz="3600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</a:t>
            </a:r>
            <a:r>
              <a:rPr lang="zh-CN" altLang="zh-CN" sz="3600" dirty="0" smtClean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给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奶奶洗脚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　　晚上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奶奶忙了一天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坐在沙发上休息。小明看到后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心想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奶奶这么辛苦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我能为她做点什么呢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?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突然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他灵机一动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快步走进卫生间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端来一盆热水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说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:“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奶奶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我给您洗脚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!”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奶奶笑着把脚放进盆里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说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:“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我的乖孙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真懂事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!”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小明边洗边说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:“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奶奶天天照顾我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我要爱奶奶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!”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奶奶摸摸他的头</a:t>
            </a:r>
            <a:r>
              <a:rPr lang="en-US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,</a:t>
            </a:r>
            <a:r>
              <a:rPr lang="zh-CN" altLang="zh-CN" sz="3600" dirty="0">
                <a:solidFill>
                  <a:srgbClr val="E72582"/>
                </a:solidFill>
                <a:latin typeface="楷体" pitchFamily="49" charset="-122"/>
                <a:ea typeface="楷体" pitchFamily="49" charset="-122"/>
                <a:cs typeface="Times New Roman"/>
              </a:rPr>
              <a:t>祖孙俩都乐呵呵的。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695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1100645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二、下列字母排列顺序有误的一项是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G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D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H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J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K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　</a:t>
            </a:r>
            <a:r>
              <a:rPr lang="en-US" altLang="zh-CN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J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L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N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Q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R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　</a:t>
            </a:r>
            <a:endParaRPr lang="en-US" altLang="zh-CN" sz="3600" dirty="0" smtClean="0">
              <a:solidFill>
                <a:srgbClr val="000000"/>
              </a:solidFill>
              <a:latin typeface="NEU-XT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B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E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G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I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L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　</a:t>
            </a:r>
            <a:r>
              <a:rPr lang="en-US" altLang="zh-CN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O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Q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U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W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49334" y="9738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441" y="948809"/>
            <a:ext cx="295465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三、连一连。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6" y="1802889"/>
            <a:ext cx="6648450" cy="301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120896" y="2156755"/>
            <a:ext cx="3156079" cy="22152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663696" y="2971800"/>
            <a:ext cx="3613279" cy="70485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3453133" y="2971800"/>
            <a:ext cx="2823842" cy="79468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3950654" y="2228850"/>
            <a:ext cx="2326321" cy="229010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9" y="1110455"/>
            <a:ext cx="7196136" cy="344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805433" y="1461430"/>
            <a:ext cx="3719192" cy="27009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284180" y="1533525"/>
            <a:ext cx="4164245" cy="84097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3243583" y="2457450"/>
            <a:ext cx="3204842" cy="86135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867666" y="3318805"/>
            <a:ext cx="3580759" cy="104775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6732" y="861094"/>
            <a:ext cx="446789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82" y="1715174"/>
            <a:ext cx="2448418" cy="1857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064668"/>
              </p:ext>
            </p:extLst>
          </p:nvPr>
        </p:nvGraphicFramePr>
        <p:xfrm>
          <a:off x="837707" y="2607689"/>
          <a:ext cx="2296018" cy="945136"/>
        </p:xfrm>
        <a:graphic>
          <a:graphicData uri="http://schemas.openxmlformats.org/drawingml/2006/table">
            <a:tbl>
              <a:tblPr firstRow="1" firstCol="1" bandRow="1"/>
              <a:tblGrid>
                <a:gridCol w="1148009"/>
                <a:gridCol w="1148009"/>
              </a:tblGrid>
              <a:tr h="945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北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京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725" y="1681415"/>
            <a:ext cx="2667000" cy="1919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839" y="1681415"/>
            <a:ext cx="2506391" cy="1921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9700" y="1705649"/>
            <a:ext cx="2484680" cy="1857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457" y="3839249"/>
            <a:ext cx="2444063" cy="1895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035" y="3877349"/>
            <a:ext cx="2604680" cy="183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350" y="3852260"/>
            <a:ext cx="2419350" cy="1869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34996"/>
              </p:ext>
            </p:extLst>
          </p:nvPr>
        </p:nvGraphicFramePr>
        <p:xfrm>
          <a:off x="3626849" y="2605404"/>
          <a:ext cx="2381838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1190919"/>
                <a:gridCol w="1190919"/>
              </a:tblGrid>
              <a:tr h="8045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共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同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394514"/>
              </p:ext>
            </p:extLst>
          </p:nvPr>
        </p:nvGraphicFramePr>
        <p:xfrm>
          <a:off x="6410325" y="2643884"/>
          <a:ext cx="2324100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1162050"/>
                <a:gridCol w="1162050"/>
              </a:tblGrid>
              <a:tr h="78511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太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阳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226811"/>
              </p:ext>
            </p:extLst>
          </p:nvPr>
        </p:nvGraphicFramePr>
        <p:xfrm>
          <a:off x="9096375" y="2577209"/>
          <a:ext cx="2286000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1143000"/>
                <a:gridCol w="1143000"/>
              </a:tblGrid>
              <a:tr h="55689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入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党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474995"/>
              </p:ext>
            </p:extLst>
          </p:nvPr>
        </p:nvGraphicFramePr>
        <p:xfrm>
          <a:off x="790082" y="4787009"/>
          <a:ext cx="2315068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1157534"/>
                <a:gridCol w="1157534"/>
              </a:tblGrid>
              <a:tr h="61366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认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字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631855"/>
              </p:ext>
            </p:extLst>
          </p:nvPr>
        </p:nvGraphicFramePr>
        <p:xfrm>
          <a:off x="3654130" y="4787009"/>
          <a:ext cx="2388190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1194095"/>
                <a:gridCol w="1194095"/>
              </a:tblGrid>
              <a:tr h="64224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主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动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753259"/>
              </p:ext>
            </p:extLst>
          </p:nvPr>
        </p:nvGraphicFramePr>
        <p:xfrm>
          <a:off x="6643689" y="4795935"/>
          <a:ext cx="2281236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1140618"/>
                <a:gridCol w="1140618"/>
              </a:tblGrid>
              <a:tr h="64283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开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会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14" y="1227526"/>
            <a:ext cx="10620511" cy="1940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762226"/>
              </p:ext>
            </p:extLst>
          </p:nvPr>
        </p:nvGraphicFramePr>
        <p:xfrm>
          <a:off x="695323" y="2185369"/>
          <a:ext cx="2333626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1166813"/>
                <a:gridCol w="1166813"/>
              </a:tblGrid>
              <a:tr h="7769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江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水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27569"/>
              </p:ext>
            </p:extLst>
          </p:nvPr>
        </p:nvGraphicFramePr>
        <p:xfrm>
          <a:off x="4495800" y="2104204"/>
          <a:ext cx="2343150" cy="962846"/>
        </p:xfrm>
        <a:graphic>
          <a:graphicData uri="http://schemas.openxmlformats.org/drawingml/2006/table">
            <a:tbl>
              <a:tblPr firstRow="1" firstCol="1" bandRow="1"/>
              <a:tblGrid>
                <a:gridCol w="1171575"/>
                <a:gridCol w="1171575"/>
              </a:tblGrid>
              <a:tr h="96284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写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字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994114"/>
              </p:ext>
            </p:extLst>
          </p:nvPr>
        </p:nvGraphicFramePr>
        <p:xfrm>
          <a:off x="8267700" y="2197548"/>
          <a:ext cx="2343150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1171575"/>
                <a:gridCol w="1171575"/>
              </a:tblGrid>
              <a:tr h="71710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光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明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779"/>
            <a:ext cx="1090231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写偏旁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再写出带有这个偏旁的两个汉字。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zhuǎ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zì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tóu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→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jīnɡ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zì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tóu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→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354" y="2061211"/>
            <a:ext cx="2188371" cy="116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912" y="4149080"/>
            <a:ext cx="2264569" cy="1203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772584" y="45193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image5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010024" y="2379176"/>
            <a:ext cx="676960" cy="45130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565641" y="2275310"/>
            <a:ext cx="21400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采</a:t>
            </a:r>
            <a:r>
              <a:rPr lang="en-US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爱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72101" y="4388147"/>
            <a:ext cx="22835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京</a:t>
            </a:r>
            <a:r>
              <a:rPr lang="en-US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夜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4104" y="827863"/>
            <a:ext cx="1073207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ɡuǎnɡ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zì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tóu</a:t>
            </a:r>
            <a:r>
              <a:rPr lang="en-US" altLang="zh-CN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→</a:t>
            </a: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xīn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zì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dǐ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 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→</a:t>
            </a: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shì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zì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pánɡ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→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353" y="1032511"/>
            <a:ext cx="2188371" cy="116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6" y="2492896"/>
            <a:ext cx="2188371" cy="116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6" y="4005064"/>
            <a:ext cx="2188371" cy="116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963084" y="14247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1" name="image5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3440747" y="3030925"/>
            <a:ext cx="607378" cy="33147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938874" y="421557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00701" y="1157311"/>
            <a:ext cx="22383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solidFill>
                  <a:srgbClr val="E72582"/>
                </a:solidFill>
                <a:latin typeface="楷体" pitchFamily="49" charset="-122"/>
                <a:ea typeface="楷体" pitchFamily="49" charset="-122"/>
              </a:rPr>
              <a:t>庆 席</a:t>
            </a:r>
            <a:endParaRPr lang="zh-CN" altLang="en-US" sz="5400" dirty="0">
              <a:solidFill>
                <a:srgbClr val="E7258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96136" y="2634828"/>
            <a:ext cx="22383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楷体" pitchFamily="49" charset="-122"/>
                <a:ea typeface="楷体" pitchFamily="49" charset="-122"/>
              </a:rPr>
              <a:t>思</a:t>
            </a:r>
            <a:r>
              <a:rPr lang="en-US" altLang="zh-CN" sz="5400" dirty="0" smtClean="0">
                <a:solidFill>
                  <a:srgbClr val="E72582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5400" dirty="0" smtClean="0">
                <a:solidFill>
                  <a:srgbClr val="E72582"/>
                </a:solidFill>
                <a:latin typeface="楷体" pitchFamily="49" charset="-122"/>
                <a:ea typeface="楷体" pitchFamily="49" charset="-122"/>
              </a:rPr>
              <a:t>想</a:t>
            </a:r>
            <a:endParaRPr lang="zh-CN" altLang="zh-CN" sz="5400" dirty="0">
              <a:solidFill>
                <a:srgbClr val="E7258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43761" y="4077072"/>
            <a:ext cx="22383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楷体" pitchFamily="49" charset="-122"/>
                <a:ea typeface="楷体" pitchFamily="49" charset="-122"/>
              </a:rPr>
              <a:t>礼</a:t>
            </a:r>
            <a:r>
              <a:rPr lang="en-US" altLang="zh-CN" sz="5400" dirty="0" smtClean="0">
                <a:solidFill>
                  <a:srgbClr val="E72582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5400" dirty="0" smtClean="0">
                <a:solidFill>
                  <a:srgbClr val="E72582"/>
                </a:solidFill>
                <a:latin typeface="楷体" pitchFamily="49" charset="-122"/>
                <a:ea typeface="楷体" pitchFamily="49" charset="-122"/>
              </a:rPr>
              <a:t>视</a:t>
            </a:r>
            <a:endParaRPr lang="zh-CN" altLang="zh-CN" sz="5400" dirty="0">
              <a:solidFill>
                <a:srgbClr val="E72582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156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420</Words>
  <Application>Microsoft Office PowerPoint</Application>
  <PresentationFormat>自定义</PresentationFormat>
  <Paragraphs>172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</vt:lpstr>
      <vt:lpstr>宋体</vt:lpstr>
      <vt:lpstr>方正书宋_GBK</vt:lpstr>
      <vt:lpstr>方正隶变_GBK</vt:lpstr>
      <vt:lpstr>汉仪雅酷黑 95W</vt:lpstr>
      <vt:lpstr>Wingdings</vt:lpstr>
      <vt:lpstr>方正大标宋简体</vt:lpstr>
      <vt:lpstr>方正小标宋_GBK</vt:lpstr>
      <vt:lpstr>方正楷体_GBK</vt:lpstr>
      <vt:lpstr>方正仿宋_GBK</vt:lpstr>
      <vt:lpstr>Times New Roman</vt:lpstr>
      <vt:lpstr>楷体</vt:lpstr>
      <vt:lpstr>方正大标宋_GBK</vt:lpstr>
      <vt:lpstr>NEU-XT</vt:lpstr>
      <vt:lpstr>方正黑体_GBK</vt:lpstr>
      <vt:lpstr>微软雅黑</vt:lpstr>
      <vt:lpstr>NEU-BZ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259</cp:revision>
  <dcterms:created xsi:type="dcterms:W3CDTF">2019-06-19T02:08:00Z</dcterms:created>
  <dcterms:modified xsi:type="dcterms:W3CDTF">2026-03-03T02:21:09Z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