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NEU-BZ" panose="02010600010101010101" pitchFamily="2" charset="-122"/>
      <p:regular r:id="rId8"/>
      <p:bold r:id="rId9"/>
      <p:italic r:id="rId10"/>
      <p:boldItalic r:id="rId11"/>
    </p:embeddedFont>
    <p:embeddedFont>
      <p:font typeface="方正大标宋简体" panose="02010600030101010101" charset="-122"/>
      <p:regular r:id="rId12"/>
    </p:embeddedFont>
    <p:embeddedFont>
      <p:font typeface="方正小标宋_GBK" panose="03000509000000000000" pitchFamily="65" charset="-122"/>
      <p:regular r:id="rId13"/>
    </p:embeddedFont>
    <p:embeddedFont>
      <p:font typeface="方正大标宋_GBK" panose="03000509000000000000" pitchFamily="65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方正楷体_GBK" panose="03000509000000000000" pitchFamily="65" charset="-122"/>
      <p:regular r:id="rId18"/>
    </p:embeddedFont>
    <p:embeddedFont>
      <p:font typeface="NEU-XT" panose="02020503000000020003" pitchFamily="18" charset="-122"/>
      <p:regular r:id="rId19"/>
    </p:embeddedFont>
    <p:embeddedFont>
      <p:font typeface="方正黑体_GBK" panose="03000509000000000000" pitchFamily="65" charset="-122"/>
      <p:regular r:id="rId20"/>
    </p:embeddedFont>
    <p:embeddedFont>
      <p:font typeface="方正仿宋_GBK" panose="03000509000000000000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春夏秋冬</a:t>
            </a:r>
            <a:r>
              <a:rPr lang="zh-CN" altLang="zh-CN" sz="6000">
                <a:solidFill>
                  <a:srgbClr val="000000"/>
                </a:solidFill>
                <a:ea typeface="NEU-BZ"/>
                <a:cs typeface="Times New Roman"/>
              </a:rPr>
              <a:t> </a:t>
            </a:r>
            <a:r>
              <a:rPr lang="en-US" altLang="zh-CN" sz="6000">
                <a:solidFill>
                  <a:srgbClr val="000000"/>
                </a:solidFill>
                <a:latin typeface="方正小标宋_GBK"/>
                <a:ea typeface="方正楷体_GBK"/>
                <a:cs typeface="Times New Roman"/>
              </a:rPr>
              <a:t>(</a:t>
            </a:r>
            <a:r>
              <a:rPr lang="zh-CN" altLang="zh-CN" sz="60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6000">
                <a:solidFill>
                  <a:srgbClr val="000000"/>
                </a:solidFill>
                <a:latin typeface="方正小标宋_GBK"/>
                <a:ea typeface="方正楷体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52937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一、连一连。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shuāng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dòng</a:t>
            </a:r>
            <a:r>
              <a:rPr lang="zh-CN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小池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yóu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shuǐ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霜冻</a:t>
            </a:r>
            <a:endParaRPr lang="en-US" altLang="zh-CN" sz="3600" dirty="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xiǎo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chí</a:t>
            </a:r>
            <a:r>
              <a:rPr lang="en-US" altLang="zh-CN" sz="3600" dirty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游水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238707" y="2194855"/>
            <a:ext cx="1080630" cy="8153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324307" y="2971800"/>
            <a:ext cx="1995030" cy="80611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231472" y="2194855"/>
            <a:ext cx="2087865" cy="162535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3255" y="1682159"/>
            <a:ext cx="5623832" cy="2486102"/>
          </a:xfrm>
          <a:prstGeom prst="rect">
            <a:avLst/>
          </a:prstGeom>
        </p:spPr>
      </p:pic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472732" y="2194855"/>
            <a:ext cx="1413140" cy="158306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8354467" y="2085702"/>
            <a:ext cx="1571661" cy="88609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8354467" y="2917658"/>
            <a:ext cx="1531405" cy="86025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55880" y="3966335"/>
            <a:ext cx="49569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天空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绿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云朵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红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杨柳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蓝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桃花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40113" y="3966335"/>
            <a:ext cx="48327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燕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发芽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草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飞舞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lvl="0"/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鱼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出水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lvl="0"/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　　　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开放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958118" y="1041568"/>
            <a:ext cx="5461220" cy="26073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5460" y="1041568"/>
            <a:ext cx="49569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二、看图</a:t>
            </a:r>
            <a:r>
              <a:rPr lang="en-US" altLang="zh-CN" sz="3600">
                <a:solidFill>
                  <a:srgbClr val="000000"/>
                </a:solidFill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连一连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黑体_GBK"/>
              <a:cs typeface="Times New Roman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915520" y="3966335"/>
            <a:ext cx="0" cy="2225842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861596" y="4206097"/>
            <a:ext cx="2253204" cy="112389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861596" y="4768043"/>
            <a:ext cx="2253204" cy="107930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861596" y="4206097"/>
            <a:ext cx="2253204" cy="11371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861596" y="4774684"/>
            <a:ext cx="2253204" cy="10427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582107" y="4128952"/>
            <a:ext cx="2259725" cy="6457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582106" y="4206097"/>
            <a:ext cx="2259726" cy="55029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582106" y="5329989"/>
            <a:ext cx="2259726" cy="1328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582106" y="5847347"/>
            <a:ext cx="2259726" cy="1328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24468"/>
            <a:ext cx="1084031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三、连一连。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鸟　 　花　 　飞　 　么　 　吹　 　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冬</a:t>
            </a:r>
            <a:endParaRPr lang="en-US" altLang="zh-CN" sz="36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zh-CN" altLang="zh-CN" sz="36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五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画　　　三画　　　七画</a:t>
            </a:r>
          </a:p>
        </p:txBody>
      </p:sp>
      <p:sp>
        <p:nvSpPr>
          <p:cNvPr id="8" name="矩形 7"/>
          <p:cNvSpPr/>
          <p:nvPr/>
        </p:nvSpPr>
        <p:spPr>
          <a:xfrm>
            <a:off x="2121803" y="4353637"/>
            <a:ext cx="109062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79730" y="4371896"/>
            <a:ext cx="109062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85782" y="4378123"/>
            <a:ext cx="1090629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905471" y="2514600"/>
            <a:ext cx="1761646" cy="17445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432591" y="2472489"/>
            <a:ext cx="4581820" cy="188114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922530" y="2472489"/>
            <a:ext cx="914400" cy="17866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4925044" y="2470695"/>
            <a:ext cx="407158" cy="178848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773896" y="2437597"/>
            <a:ext cx="360830" cy="191604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2779295" y="2514600"/>
            <a:ext cx="5476580" cy="174457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7621" y="928115"/>
            <a:ext cx="108942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四、把相应的季节填在图片下面的括号里。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solidFill>
                  <a:srgbClr val="000000"/>
                </a:solidFill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春天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夏天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③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秋天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④</a:t>
            </a:r>
            <a:r>
              <a:rPr lang="zh-CN" altLang="zh-CN" sz="36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冬天</a:t>
            </a:r>
            <a:endParaRPr lang="zh-CN" altLang="zh-CN" sz="36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pic>
        <p:nvPicPr>
          <p:cNvPr id="8" name="image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17621" y="2721581"/>
            <a:ext cx="11182018" cy="229557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85141" y="45375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25297" y="45616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21160" y="45152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60613" y="45633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144</Words>
  <Application>Microsoft Office PowerPoint</Application>
  <PresentationFormat>宽屏</PresentationFormat>
  <Paragraphs>41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</vt:lpstr>
      <vt:lpstr>方正大标宋简体</vt:lpstr>
      <vt:lpstr>方正小标宋_GBK</vt:lpstr>
      <vt:lpstr>方正大标宋_GBK</vt:lpstr>
      <vt:lpstr>Arial</vt:lpstr>
      <vt:lpstr>汉仪雅酷黑 95W</vt:lpstr>
      <vt:lpstr>Times New Roman</vt:lpstr>
      <vt:lpstr>方正隶变_GBK</vt:lpstr>
      <vt:lpstr>微软雅黑</vt:lpstr>
      <vt:lpstr>方正楷体_GBK</vt:lpstr>
      <vt:lpstr>NEU-XT</vt:lpstr>
      <vt:lpstr>方正黑体_GBK</vt:lpstr>
      <vt:lpstr>Wingdings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243</cp:revision>
  <dcterms:created xsi:type="dcterms:W3CDTF">2019-06-19T02:08:00Z</dcterms:created>
  <dcterms:modified xsi:type="dcterms:W3CDTF">2026-02-27T03:20:08Z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