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简体" panose="02010600030101010101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大标宋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NEU-XT" panose="02020503000000020003" pitchFamily="18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吃水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不忘挖井人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80387F9-EBD7-4DEA-8033-789D7D58BDBD}"/>
              </a:ext>
            </a:extLst>
          </p:cNvPr>
          <p:cNvSpPr/>
          <p:nvPr/>
        </p:nvSpPr>
        <p:spPr>
          <a:xfrm>
            <a:off x="505460" y="1178954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CD1F274-B1FB-4BA6-981F-178C164D9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163159"/>
            <a:ext cx="10438646" cy="1842951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2BBB8E59-70D7-4A31-AEAA-6192DE784B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34426"/>
              </p:ext>
            </p:extLst>
          </p:nvPr>
        </p:nvGraphicFramePr>
        <p:xfrm>
          <a:off x="599352" y="28173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古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井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364672DC-5FBD-43E8-8DB8-E79A34F41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745248"/>
              </p:ext>
            </p:extLst>
          </p:nvPr>
        </p:nvGraphicFramePr>
        <p:xfrm>
          <a:off x="3297285" y="28173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126F9F15-1F13-405C-85E4-FADF39C05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829179"/>
              </p:ext>
            </p:extLst>
          </p:nvPr>
        </p:nvGraphicFramePr>
        <p:xfrm>
          <a:off x="5986165" y="280828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0F809BA6-938E-4FC9-AEBA-23B7C4924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348292"/>
              </p:ext>
            </p:extLst>
          </p:nvPr>
        </p:nvGraphicFramePr>
        <p:xfrm>
          <a:off x="8675045" y="280828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西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E63B73-3586-48CD-B2C8-58E3D1B00213}"/>
              </a:ext>
            </a:extLst>
          </p:cNvPr>
          <p:cNvSpPr/>
          <p:nvPr/>
        </p:nvSpPr>
        <p:spPr>
          <a:xfrm>
            <a:off x="505460" y="821072"/>
            <a:ext cx="863854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写偏旁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再写字。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xīn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dǐ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ɡuǎnɡ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3.jpeg">
            <a:extLst>
              <a:ext uri="{FF2B5EF4-FFF2-40B4-BE49-F238E27FC236}">
                <a16:creationId xmlns:a16="http://schemas.microsoft.com/office/drawing/2014/main" xmlns="" id="{705A2DCD-7E61-4332-8496-B08E86D57A3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19195" y="2381108"/>
            <a:ext cx="691247" cy="3772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7FFF1DC-399E-42FC-9A44-DF11867DAF45}"/>
              </a:ext>
            </a:extLst>
          </p:cNvPr>
          <p:cNvSpPr/>
          <p:nvPr/>
        </p:nvSpPr>
        <p:spPr>
          <a:xfrm>
            <a:off x="5184359" y="23448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8300FE9-8A5D-4CD5-BDED-D2ACBC7BAFE6}"/>
              </a:ext>
            </a:extLst>
          </p:cNvPr>
          <p:cNvSpPr/>
          <p:nvPr/>
        </p:nvSpPr>
        <p:spPr>
          <a:xfrm>
            <a:off x="4151240" y="34002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DE1CCD3-D267-4257-B4B2-D651D54479BC}"/>
              </a:ext>
            </a:extLst>
          </p:cNvPr>
          <p:cNvSpPr/>
          <p:nvPr/>
        </p:nvSpPr>
        <p:spPr>
          <a:xfrm>
            <a:off x="6451844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80EC87-A4DC-496B-AD8C-B7A5FF9E7F97}"/>
              </a:ext>
            </a:extLst>
          </p:cNvPr>
          <p:cNvSpPr/>
          <p:nvPr/>
        </p:nvSpPr>
        <p:spPr>
          <a:xfrm>
            <a:off x="505460" y="95395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7EE44C-3EBF-4E47-9AC5-AD4CDE7685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0710250" cy="320573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DD085FD-9CAA-47A0-A6A0-2B987EA47828}"/>
              </a:ext>
            </a:extLst>
          </p:cNvPr>
          <p:cNvCxnSpPr>
            <a:cxnSpLocks/>
          </p:cNvCxnSpPr>
          <p:nvPr/>
        </p:nvCxnSpPr>
        <p:spPr>
          <a:xfrm>
            <a:off x="2075026" y="2086320"/>
            <a:ext cx="2777631" cy="837949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349072C-51FA-4D7F-AEB7-040D7B6A0AAA}"/>
              </a:ext>
            </a:extLst>
          </p:cNvPr>
          <p:cNvCxnSpPr>
            <a:cxnSpLocks/>
          </p:cNvCxnSpPr>
          <p:nvPr/>
        </p:nvCxnSpPr>
        <p:spPr>
          <a:xfrm flipV="1">
            <a:off x="2862677" y="2086320"/>
            <a:ext cx="1989980" cy="86994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4E0E7D0-76AC-408A-8F54-F897BB75EFAB}"/>
              </a:ext>
            </a:extLst>
          </p:cNvPr>
          <p:cNvCxnSpPr>
            <a:cxnSpLocks/>
          </p:cNvCxnSpPr>
          <p:nvPr/>
        </p:nvCxnSpPr>
        <p:spPr>
          <a:xfrm>
            <a:off x="2545715" y="3710179"/>
            <a:ext cx="2234515" cy="756531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EBEDF86-8932-441B-BDDE-134F21109938}"/>
              </a:ext>
            </a:extLst>
          </p:cNvPr>
          <p:cNvCxnSpPr>
            <a:cxnSpLocks/>
          </p:cNvCxnSpPr>
          <p:nvPr/>
        </p:nvCxnSpPr>
        <p:spPr>
          <a:xfrm flipV="1">
            <a:off x="2405477" y="3710179"/>
            <a:ext cx="2374753" cy="842421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D242373-F409-48F9-AE56-F642B23DB59C}"/>
              </a:ext>
            </a:extLst>
          </p:cNvPr>
          <p:cNvCxnSpPr>
            <a:cxnSpLocks/>
          </p:cNvCxnSpPr>
          <p:nvPr/>
        </p:nvCxnSpPr>
        <p:spPr>
          <a:xfrm>
            <a:off x="8285703" y="2048094"/>
            <a:ext cx="1831271" cy="87617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07FBEC1-D24B-4EB0-87A8-F4D3D420F664}"/>
              </a:ext>
            </a:extLst>
          </p:cNvPr>
          <p:cNvCxnSpPr>
            <a:cxnSpLocks/>
          </p:cNvCxnSpPr>
          <p:nvPr/>
        </p:nvCxnSpPr>
        <p:spPr>
          <a:xfrm flipV="1">
            <a:off x="8286938" y="2086320"/>
            <a:ext cx="1860981" cy="834723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0E329CD-CCBB-4374-A5A5-B3D4831EF7DF}"/>
              </a:ext>
            </a:extLst>
          </p:cNvPr>
          <p:cNvCxnSpPr>
            <a:cxnSpLocks/>
          </p:cNvCxnSpPr>
          <p:nvPr/>
        </p:nvCxnSpPr>
        <p:spPr>
          <a:xfrm>
            <a:off x="8285703" y="3782136"/>
            <a:ext cx="1862216" cy="7704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C0C9E90A-33ED-4A59-8458-5A3C26675CCE}"/>
              </a:ext>
            </a:extLst>
          </p:cNvPr>
          <p:cNvCxnSpPr>
            <a:cxnSpLocks/>
          </p:cNvCxnSpPr>
          <p:nvPr/>
        </p:nvCxnSpPr>
        <p:spPr>
          <a:xfrm flipV="1">
            <a:off x="8285703" y="3778910"/>
            <a:ext cx="1831271" cy="71715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6B1614-37F0-4A87-AD1A-EBD566FAC43B}"/>
              </a:ext>
            </a:extLst>
          </p:cNvPr>
          <p:cNvSpPr/>
          <p:nvPr/>
        </p:nvSpPr>
        <p:spPr>
          <a:xfrm>
            <a:off x="505460" y="946407"/>
            <a:ext cx="10639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四、按要求写出本课会写字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并组词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再完成练习。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4447073-67CB-4D76-B300-9C2DC7A1C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10639356" cy="4065272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FE614296-EB76-4B2E-B29C-C374BC7BC6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548302"/>
              </p:ext>
            </p:extLst>
          </p:nvPr>
        </p:nvGraphicFramePr>
        <p:xfrm>
          <a:off x="1326794" y="283499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住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0A535A-DD67-4A13-8A80-3FE3D27324B2}"/>
              </a:ext>
            </a:extLst>
          </p:cNvPr>
          <p:cNvSpPr/>
          <p:nvPr/>
        </p:nvSpPr>
        <p:spPr>
          <a:xfrm>
            <a:off x="2964747" y="29971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住在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CB0CBDC2-3E1C-43DA-A0CB-E17C61ACE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196235"/>
              </p:ext>
            </p:extLst>
          </p:nvPr>
        </p:nvGraphicFramePr>
        <p:xfrm>
          <a:off x="1399280" y="415846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09ED42E-2A52-45D0-9E54-074A1F19E8F2}"/>
              </a:ext>
            </a:extLst>
          </p:cNvPr>
          <p:cNvSpPr/>
          <p:nvPr/>
        </p:nvSpPr>
        <p:spPr>
          <a:xfrm>
            <a:off x="3005452" y="431964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江水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C135A5D4-6E7A-4FEA-B3E4-B3F2DAF00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32346"/>
              </p:ext>
            </p:extLst>
          </p:nvPr>
        </p:nvGraphicFramePr>
        <p:xfrm>
          <a:off x="5552686" y="284404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058CC90-885A-4A40-8332-CC9CCBCDB8DC}"/>
              </a:ext>
            </a:extLst>
          </p:cNvPr>
          <p:cNvSpPr/>
          <p:nvPr/>
        </p:nvSpPr>
        <p:spPr>
          <a:xfrm>
            <a:off x="7222858" y="303340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吃饭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5647757D-27DE-4941-9B65-772D3477E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892625"/>
              </p:ext>
            </p:extLst>
          </p:nvPr>
        </p:nvGraphicFramePr>
        <p:xfrm>
          <a:off x="5560229" y="414061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叫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4E194F-A49B-4DA0-B813-18177C9D4199}"/>
              </a:ext>
            </a:extLst>
          </p:cNvPr>
          <p:cNvSpPr/>
          <p:nvPr/>
        </p:nvSpPr>
        <p:spPr>
          <a:xfrm>
            <a:off x="7222858" y="434782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大叫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F45DFE4-93E1-4653-A3C6-6690B5BB7E23}"/>
              </a:ext>
            </a:extLst>
          </p:cNvPr>
          <p:cNvSpPr/>
          <p:nvPr/>
        </p:nvSpPr>
        <p:spPr>
          <a:xfrm>
            <a:off x="9584303" y="413150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嘴巴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946408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吃水不忘挖井人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6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吃水的人不要忘记挖井的人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也就是人和人之间关系要友好。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吃水的人不要忘记挖井的人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也就是不要忘记帮助过自己的人。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7627513" y="11411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270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方正黑体_GBK</vt:lpstr>
      <vt:lpstr>NEU-BZ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2026-02-27T07:23:13Z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