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29" r:id="rId9"/>
    <p:sldId id="531" r:id="rId10"/>
    <p:sldId id="498" r:id="rId11"/>
    <p:sldId id="525" r:id="rId12"/>
    <p:sldId id="526" r:id="rId13"/>
    <p:sldId id="427" r:id="rId14"/>
  </p:sldIdLst>
  <p:sldSz cx="12192000" cy="6858000"/>
  <p:notesSz cx="6858000" cy="9144000"/>
  <p:embeddedFontLs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隶变_GBK" charset="-122"/>
      <p:regular r:id="rId19"/>
    </p:embeddedFont>
    <p:embeddedFont>
      <p:font typeface="方正楷体_GBK" pitchFamily="65" charset="-122"/>
      <p:regular r:id="rId20"/>
    </p:embeddedFont>
    <p:embeddedFont>
      <p:font typeface="方正仿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黑体_GBK" pitchFamily="65" charset="-122"/>
      <p:regular r:id="rId23"/>
    </p:embeddedFont>
    <p:embeddedFont>
      <p:font typeface="NEU-XT" pitchFamily="18" charset="-122"/>
      <p:regular r:id="rId24"/>
    </p:embeddedFont>
    <p:embeddedFont>
      <p:font typeface="华文宋体" pitchFamily="2" charset="-122"/>
      <p:regular r:id="rId25"/>
    </p:embeddedFont>
    <p:embeddedFont>
      <p:font typeface="方正大标宋_GBK" charset="-122"/>
      <p:regular r:id="rId26"/>
    </p:embeddedFont>
    <p:embeddedFont>
      <p:font typeface="方正小标宋_GBK" pitchFamily="65" charset="-122"/>
      <p:regular r:id="rId27"/>
    </p:embeddedFont>
    <p:embeddedFont>
      <p:font typeface="微软雅黑" pitchFamily="34" charset="-122"/>
      <p:regular r:id="rId28"/>
      <p:bold r:id="rId29"/>
    </p:embeddedFont>
    <p:embeddedFont>
      <p:font typeface="NEU-HZ" pitchFamily="2" charset="-122"/>
      <p:regular r:id="rId30"/>
      <p: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2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  </a:t>
            </a:r>
            <a:r>
              <a:rPr lang="zh-CN" altLang="zh-CN" sz="6000" dirty="0" smtClean="0"/>
              <a:t>热爱</a:t>
            </a:r>
            <a:r>
              <a:rPr lang="zh-CN" altLang="zh-CN" sz="6000" dirty="0"/>
              <a:t>中国共产党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469" y="1508478"/>
            <a:ext cx="1095544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阅读课内文段</a:t>
            </a:r>
            <a:r>
              <a:rPr lang="en-US" altLang="zh-CN" sz="40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40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花儿喜欢</a:t>
            </a:r>
            <a:r>
              <a:rPr lang="zh-CN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40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40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40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花儿在</a:t>
            </a:r>
            <a:r>
              <a:rPr lang="zh-CN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40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40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下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开放。</a:t>
            </a:r>
            <a:r>
              <a:rPr lang="en-US" altLang="zh-CN" sz="40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 </a:t>
            </a:r>
            <a:endParaRPr lang="zh-CN" altLang="zh-CN" sz="40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鸟儿喜欢</a:t>
            </a:r>
            <a:r>
              <a:rPr lang="zh-CN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40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40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鸟儿在</a:t>
            </a:r>
            <a:r>
              <a:rPr lang="zh-CN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40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中飞翔。</a:t>
            </a:r>
            <a:r>
              <a:rPr lang="en-US" altLang="zh-CN" sz="40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 </a:t>
            </a:r>
            <a:endParaRPr lang="zh-CN" altLang="zh-CN" sz="40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我们热爱</a:t>
            </a:r>
            <a:r>
              <a:rPr lang="zh-CN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40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zh-CN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40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我们在党的</a:t>
            </a:r>
            <a:r>
              <a:rPr lang="zh-CN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40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4000" u="sng" dirty="0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40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里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幸福成长。</a:t>
            </a:r>
            <a:r>
              <a:rPr lang="en-US" altLang="zh-CN" sz="40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 </a:t>
            </a:r>
            <a:endParaRPr lang="zh-CN" altLang="zh-CN" sz="40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40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按课文内容填空。</a:t>
            </a:r>
          </a:p>
        </p:txBody>
      </p:sp>
      <p:sp>
        <p:nvSpPr>
          <p:cNvPr id="6" name="矩形 5"/>
          <p:cNvSpPr/>
          <p:nvPr/>
        </p:nvSpPr>
        <p:spPr>
          <a:xfrm>
            <a:off x="3964259" y="242415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太阳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95866" y="242415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阳光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64259" y="3296521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蓝天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20729" y="328813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00111" y="4189425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中国共产党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85551" y="4189425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怀抱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896396"/>
            <a:ext cx="105505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鸟儿在什么地方飞翔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为什么我们要热爱中国共产党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75260"/>
            <a:ext cx="65596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鸟儿在天空中飞翔。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1034" y="3429000"/>
            <a:ext cx="7625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因为我们在党的怀抱里幸福成长。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4" y="892282"/>
            <a:ext cx="1092189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仿写句子。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树木喜欢泥土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树木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我们喜欢老师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5433686" y="1828221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在泥土里扎根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09026" y="2570888"/>
            <a:ext cx="53268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在老师的关怀下快乐成长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488249"/>
            <a:ext cx="6186309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一、给下面加点字补充音节。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388" y="2247833"/>
            <a:ext cx="7999781" cy="148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388" y="3869722"/>
            <a:ext cx="8704456" cy="1447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481317" y="2250050"/>
            <a:ext cx="338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r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66171" y="2252754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áng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433888" y="2886855"/>
            <a:ext cx="8863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554453" y="2219524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uái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604952" y="2886492"/>
            <a:ext cx="8863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8012109" y="2257029"/>
            <a:ext cx="338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f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9870" y="3850142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ìng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799898" y="4476916"/>
            <a:ext cx="8863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055961" y="4476515"/>
            <a:ext cx="1191167" cy="82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036540" y="3825421"/>
            <a:ext cx="121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uāng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08687" y="3837639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b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40399" y="3850142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éng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8957268" y="4475779"/>
            <a:ext cx="1191167" cy="82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4" grpId="0"/>
      <p:bldP spid="16" grpId="0"/>
      <p:bldP spid="17" grpId="0"/>
      <p:bldP spid="18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231" y="895417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写字词。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576" y="1950588"/>
            <a:ext cx="6171908" cy="1410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938795" y="262354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发出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温暖的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6" y="3613039"/>
            <a:ext cx="1553930" cy="1442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2815176" y="4332128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使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人们充满希望和信心。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641156"/>
              </p:ext>
            </p:extLst>
          </p:nvPr>
        </p:nvGraphicFramePr>
        <p:xfrm>
          <a:off x="2038211" y="2568790"/>
          <a:ext cx="2575734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858578"/>
                <a:gridCol w="858578"/>
                <a:gridCol w="858578"/>
              </a:tblGrid>
              <a:tr h="7922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共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产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党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476742"/>
              </p:ext>
            </p:extLst>
          </p:nvPr>
        </p:nvGraphicFramePr>
        <p:xfrm>
          <a:off x="5795482" y="2571930"/>
          <a:ext cx="1704276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852138"/>
                <a:gridCol w="852138"/>
              </a:tblGrid>
              <a:tr h="614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太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阳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480826" y="4099197"/>
            <a:ext cx="9268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光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81637" y="879618"/>
            <a:ext cx="107015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三、填空。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光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字的笔顺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共有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画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结构。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阳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字的笔顺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第一笔是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),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与该字读音相同的字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:(</a:t>
            </a:r>
            <a:r>
              <a:rPr lang="zh-CN" altLang="zh-CN" sz="3600" dirty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4" name="image4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028757" y="1803633"/>
            <a:ext cx="3196666" cy="580280"/>
          </a:xfrm>
          <a:prstGeom prst="rect">
            <a:avLst/>
          </a:prstGeom>
        </p:spPr>
      </p:pic>
      <p:pic>
        <p:nvPicPr>
          <p:cNvPr id="15" name="image4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918438" y="3400361"/>
            <a:ext cx="3332151" cy="576458"/>
          </a:xfrm>
          <a:prstGeom prst="rect">
            <a:avLst/>
          </a:prstGeom>
        </p:spPr>
      </p:pic>
      <p:pic>
        <p:nvPicPr>
          <p:cNvPr id="16" name="image42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0017880" y="3507957"/>
            <a:ext cx="334610" cy="58630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126780" y="192107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268011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上下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61347" y="42922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941313"/>
            <a:ext cx="6096000" cy="33470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四、照样子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写句子。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花儿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花儿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开放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花儿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在阳光下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开放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861094"/>
            <a:ext cx="1055055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红旗　　　　　　　　　　　　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红旗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红旗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　</a:t>
            </a:r>
          </a:p>
        </p:txBody>
      </p:sp>
      <p:sp>
        <p:nvSpPr>
          <p:cNvPr id="6" name="矩形 5"/>
          <p:cNvSpPr/>
          <p:nvPr/>
        </p:nvSpPr>
        <p:spPr>
          <a:xfrm>
            <a:off x="668322" y="3567501"/>
            <a:ext cx="6038833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蝴蝶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蝴蝶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蝴蝶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      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985129" y="18305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飘扬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5129" y="2722751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在天空中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01373" y="268568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飘扬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85129" y="45369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飞舞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19459" y="5398970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在花丛中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11624" y="53989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飞舞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932924"/>
            <a:ext cx="1064283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五、给词语中的加点字选择正确的解释。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光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光线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荣誉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一点儿不剩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平滑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小兔子的毛摸起来很光滑。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明亮的灯光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洒在我的作业本上。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我很快把碗里的面条吃光了。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奥运健儿为祖国争光。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4189" y="27588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74018" y="35845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34188" y="43663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62433" y="52136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66927" y="29974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783632" y="381280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19936" y="46230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05536" y="547875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61094"/>
            <a:ext cx="107351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六、给下列题目选择正确的答案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填序号。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我们应该热爱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玩具　　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学习　　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游戏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花儿在阳光下开放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开放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在句子中的意思是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关闭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盛开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允许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进入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4604" y="18917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4" y="43077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2303" y="861094"/>
            <a:ext cx="107015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以下的字不是爪字头的是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受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采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爱　　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会</a:t>
            </a:r>
          </a:p>
        </p:txBody>
      </p:sp>
      <p:sp>
        <p:nvSpPr>
          <p:cNvPr id="6" name="矩形 5"/>
          <p:cNvSpPr/>
          <p:nvPr/>
        </p:nvSpPr>
        <p:spPr>
          <a:xfrm>
            <a:off x="6428253" y="9781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655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307</Words>
  <Application>Microsoft Office PowerPoint</Application>
  <PresentationFormat>自定义</PresentationFormat>
  <Paragraphs>119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NEU-BZ</vt:lpstr>
      <vt:lpstr>方正隶变_GBK</vt:lpstr>
      <vt:lpstr>方正楷体_GBK</vt:lpstr>
      <vt:lpstr>方正仿宋_GBK</vt:lpstr>
      <vt:lpstr>方正大标宋简体</vt:lpstr>
      <vt:lpstr>Wingdings</vt:lpstr>
      <vt:lpstr>Times New Roman</vt:lpstr>
      <vt:lpstr>方正黑体_GBK</vt:lpstr>
      <vt:lpstr>NEU-XT</vt:lpstr>
      <vt:lpstr>汉仪雅酷黑 95W</vt:lpstr>
      <vt:lpstr>华文宋体</vt:lpstr>
      <vt:lpstr>方正大标宋_GBK</vt:lpstr>
      <vt:lpstr>方正小标宋_GBK</vt:lpstr>
      <vt:lpstr>微软雅黑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258</cp:revision>
  <dcterms:created xsi:type="dcterms:W3CDTF">2019-06-19T02:08:00Z</dcterms:created>
  <dcterms:modified xsi:type="dcterms:W3CDTF">2026-03-02T09:25:35Z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