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panose="02010600030101010101" charset="-122"/>
      <p:regular r:id="rId8"/>
    </p:embeddedFont>
    <p:embeddedFont>
      <p:font typeface="方正书宋_GBK" panose="03000509000000000000" pitchFamily="65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大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NEU-XT" panose="02020503000000020003" pitchFamily="18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语文园地三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8484F9-4CDF-412B-9EB3-E5B9C0F456A0}"/>
              </a:ext>
            </a:extLst>
          </p:cNvPr>
          <p:cNvSpPr/>
          <p:nvPr/>
        </p:nvSpPr>
        <p:spPr>
          <a:xfrm>
            <a:off x="606581" y="861094"/>
            <a:ext cx="10827945" cy="4157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一、写出下列汉字的音序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填大写字母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再按顺序排列。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音序排列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FF00FF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3D1C0BD-B2A1-4C5E-96E5-AA69A7998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64" y="1973194"/>
            <a:ext cx="11200671" cy="186336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52A4B62-3DDE-40EB-869D-7DB29C6914FE}"/>
              </a:ext>
            </a:extLst>
          </p:cNvPr>
          <p:cNvSpPr/>
          <p:nvPr/>
        </p:nvSpPr>
        <p:spPr>
          <a:xfrm>
            <a:off x="1087495" y="3199560"/>
            <a:ext cx="596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</a:t>
            </a: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F9B083C-07F4-4E35-8EEA-D009B002B135}"/>
              </a:ext>
            </a:extLst>
          </p:cNvPr>
          <p:cNvSpPr/>
          <p:nvPr/>
        </p:nvSpPr>
        <p:spPr>
          <a:xfrm>
            <a:off x="3429656" y="31715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672FEE1-3EE1-44E6-BDFD-D9D5FE16450C}"/>
              </a:ext>
            </a:extLst>
          </p:cNvPr>
          <p:cNvSpPr/>
          <p:nvPr/>
        </p:nvSpPr>
        <p:spPr>
          <a:xfrm>
            <a:off x="5862603" y="316182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C68F40A-C2BC-4D83-81C2-8E37BC3D2B58}"/>
              </a:ext>
            </a:extLst>
          </p:cNvPr>
          <p:cNvSpPr/>
          <p:nvPr/>
        </p:nvSpPr>
        <p:spPr>
          <a:xfrm>
            <a:off x="8295547" y="313382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107234D-2F33-4BF3-84EC-52C633E703F4}"/>
              </a:ext>
            </a:extLst>
          </p:cNvPr>
          <p:cNvSpPr/>
          <p:nvPr/>
        </p:nvSpPr>
        <p:spPr>
          <a:xfrm>
            <a:off x="10677195" y="317922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6D5A754-1294-45F7-8088-1ABD2AEBABE7}"/>
              </a:ext>
            </a:extLst>
          </p:cNvPr>
          <p:cNvSpPr/>
          <p:nvPr/>
        </p:nvSpPr>
        <p:spPr>
          <a:xfrm>
            <a:off x="2917776" y="4360194"/>
            <a:ext cx="21643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</a:t>
            </a: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</a:t>
            </a: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</a:t>
            </a: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 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2727995" y="5006525"/>
            <a:ext cx="40782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6EEAFFF-41B3-4E75-A2E5-A9BB26767B97}"/>
              </a:ext>
            </a:extLst>
          </p:cNvPr>
          <p:cNvSpPr/>
          <p:nvPr/>
        </p:nvSpPr>
        <p:spPr>
          <a:xfrm>
            <a:off x="376471" y="86694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D970BA-C822-4C7F-AC74-9CF767199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57" y="1845166"/>
            <a:ext cx="10562247" cy="1899045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298679A7-C70F-4D92-B5ED-135A79F10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176759"/>
              </p:ext>
            </p:extLst>
          </p:nvPr>
        </p:nvGraphicFramePr>
        <p:xfrm>
          <a:off x="451116" y="26530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自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己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D0B1F7E3-7167-4E5F-884A-85F502B98F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00534"/>
              </p:ext>
            </p:extLst>
          </p:nvPr>
        </p:nvGraphicFramePr>
        <p:xfrm>
          <a:off x="3184663" y="265085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尺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寸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2BD9455F-4DF1-4618-8B08-3C864AA24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412138"/>
              </p:ext>
            </p:extLst>
          </p:nvPr>
        </p:nvGraphicFramePr>
        <p:xfrm>
          <a:off x="5909620" y="265085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豆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丁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439FFD5A-7918-4699-B71F-D20078CDA5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241677"/>
              </p:ext>
            </p:extLst>
          </p:nvPr>
        </p:nvGraphicFramePr>
        <p:xfrm>
          <a:off x="8634577" y="264892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千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斤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8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20741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1753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22864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BF7392D-9B07-460A-AC77-DC2754180FEF}"/>
              </a:ext>
            </a:extLst>
          </p:cNvPr>
          <p:cNvSpPr/>
          <p:nvPr/>
        </p:nvSpPr>
        <p:spPr>
          <a:xfrm>
            <a:off x="505460" y="852014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三、查字典。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850041"/>
              </p:ext>
            </p:extLst>
          </p:nvPr>
        </p:nvGraphicFramePr>
        <p:xfrm>
          <a:off x="690112" y="1768416"/>
          <a:ext cx="10343071" cy="4416724"/>
        </p:xfrm>
        <a:graphic>
          <a:graphicData uri="http://schemas.openxmlformats.org/drawingml/2006/table">
            <a:tbl>
              <a:tblPr firstRow="1" firstCol="1" bandRow="1"/>
              <a:tblGrid>
                <a:gridCol w="2152938"/>
                <a:gridCol w="2152938"/>
                <a:gridCol w="1674507"/>
                <a:gridCol w="1674507"/>
                <a:gridCol w="2688181"/>
              </a:tblGrid>
              <a:tr h="1104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生字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音序</a:t>
                      </a: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页码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组词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千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旦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止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3608133" y="2970080"/>
            <a:ext cx="52450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42331" y="2946794"/>
            <a:ext cx="1007006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qiɑn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56880" y="2970080"/>
            <a:ext cx="83869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392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99371" y="3068056"/>
            <a:ext cx="10567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千万</a:t>
            </a:r>
            <a:endParaRPr lang="zh-CN" altLang="en-US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33781" y="4146359"/>
            <a:ext cx="49885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78422" y="4114447"/>
            <a:ext cx="91082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dɑn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37699" y="4099787"/>
            <a:ext cx="62068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86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176567" y="4146358"/>
            <a:ext cx="10567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元旦</a:t>
            </a:r>
            <a:endParaRPr lang="zh-CN" altLang="en-US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57024" y="5238969"/>
            <a:ext cx="426719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87402" y="5207057"/>
            <a:ext cx="716863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zhi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86238" y="5223461"/>
            <a:ext cx="83869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635</a:t>
            </a:r>
            <a:endParaRPr lang="zh-CN" altLang="en-US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33730" y="5238969"/>
            <a:ext cx="105670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不止</a:t>
            </a:r>
            <a:endParaRPr lang="zh-CN" altLang="en-US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43890E-3972-4F1F-8D27-3A9D62F7D43A}"/>
              </a:ext>
            </a:extLst>
          </p:cNvPr>
          <p:cNvSpPr/>
          <p:nvPr/>
        </p:nvSpPr>
        <p:spPr>
          <a:xfrm>
            <a:off x="505460" y="821072"/>
            <a:ext cx="11006454" cy="4716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四、把下面的古诗补充完整</a:t>
            </a:r>
            <a:r>
              <a:rPr lang="en-US" altLang="zh-CN" sz="34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再完成练习。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赠汪伦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乘舟将欲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忽闻岸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踏歌声。</a:t>
            </a:r>
            <a:r>
              <a:rPr lang="en-US" altLang="zh-CN" sz="34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桃花潭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深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及汪伦送我情。</a:t>
            </a:r>
            <a:r>
              <a:rPr lang="en-US" altLang="zh-CN" sz="34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这是一首送别诗</a:t>
            </a:r>
            <a:r>
              <a:rPr lang="en-US" altLang="zh-CN" sz="34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讲的是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要离开</a:t>
            </a:r>
            <a:r>
              <a:rPr lang="en-US" altLang="zh-CN" sz="34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来送他。</a:t>
            </a:r>
            <a:r>
              <a:rPr lang="en-US" altLang="zh-CN" sz="34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A4C322B-68A7-4AF2-858A-1114EBF3B61A}"/>
              </a:ext>
            </a:extLst>
          </p:cNvPr>
          <p:cNvSpPr/>
          <p:nvPr/>
        </p:nvSpPr>
        <p:spPr>
          <a:xfrm>
            <a:off x="764091" y="2559129"/>
            <a:ext cx="28985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65BA8F-67CC-4528-A38B-3F872BB30D67}"/>
              </a:ext>
            </a:extLst>
          </p:cNvPr>
          <p:cNvSpPr/>
          <p:nvPr/>
        </p:nvSpPr>
        <p:spPr>
          <a:xfrm>
            <a:off x="5516549" y="25319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E098AFB-3CC1-4211-AC0F-3526BB118B61}"/>
              </a:ext>
            </a:extLst>
          </p:cNvPr>
          <p:cNvSpPr/>
          <p:nvPr/>
        </p:nvSpPr>
        <p:spPr>
          <a:xfrm>
            <a:off x="8338009" y="25286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915BA10-CB9C-4A49-B71E-3C13C2260487}"/>
              </a:ext>
            </a:extLst>
          </p:cNvPr>
          <p:cNvSpPr/>
          <p:nvPr/>
        </p:nvSpPr>
        <p:spPr>
          <a:xfrm>
            <a:off x="2605941" y="33169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DACC42E-2DA4-4BE2-980C-5974A9242B0B}"/>
              </a:ext>
            </a:extLst>
          </p:cNvPr>
          <p:cNvSpPr/>
          <p:nvPr/>
        </p:nvSpPr>
        <p:spPr>
          <a:xfrm>
            <a:off x="4426912" y="33169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3450277-E8BC-4F2B-9BCA-6ADB03CF359F}"/>
              </a:ext>
            </a:extLst>
          </p:cNvPr>
          <p:cNvSpPr/>
          <p:nvPr/>
        </p:nvSpPr>
        <p:spPr>
          <a:xfrm>
            <a:off x="5755143" y="33169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尺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2CD6D8D-4B7C-4C3B-AE6E-EFF3D5FFA00D}"/>
              </a:ext>
            </a:extLst>
          </p:cNvPr>
          <p:cNvSpPr/>
          <p:nvPr/>
        </p:nvSpPr>
        <p:spPr>
          <a:xfrm>
            <a:off x="7083374" y="33169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13025C7-98E2-4EBC-9B0F-66D28E8F035D}"/>
              </a:ext>
            </a:extLst>
          </p:cNvPr>
          <p:cNvSpPr/>
          <p:nvPr/>
        </p:nvSpPr>
        <p:spPr>
          <a:xfrm>
            <a:off x="6183285" y="41019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3A30042-8CA7-442C-A809-05260B2C160A}"/>
              </a:ext>
            </a:extLst>
          </p:cNvPr>
          <p:cNvSpPr/>
          <p:nvPr/>
        </p:nvSpPr>
        <p:spPr>
          <a:xfrm>
            <a:off x="9189036" y="41019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汪伦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EE8EAAE-53E9-4E64-B48C-D59F74AD974A}"/>
              </a:ext>
            </a:extLst>
          </p:cNvPr>
          <p:cNvCxnSpPr>
            <a:cxnSpLocks/>
          </p:cNvCxnSpPr>
          <p:nvPr/>
        </p:nvCxnSpPr>
        <p:spPr>
          <a:xfrm flipH="1">
            <a:off x="1074560" y="3120362"/>
            <a:ext cx="94436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8365739-4FC6-4391-8740-D6EED6D71F6D}"/>
              </a:ext>
            </a:extLst>
          </p:cNvPr>
          <p:cNvCxnSpPr>
            <a:cxnSpLocks/>
          </p:cNvCxnSpPr>
          <p:nvPr/>
        </p:nvCxnSpPr>
        <p:spPr>
          <a:xfrm flipH="1">
            <a:off x="2385380" y="3120362"/>
            <a:ext cx="1009667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207</Words>
  <Application>Microsoft Office PowerPoint</Application>
  <PresentationFormat>宽屏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方正大标宋简体</vt:lpstr>
      <vt:lpstr>方正书宋_GBK</vt:lpstr>
      <vt:lpstr>Times New Roman</vt:lpstr>
      <vt:lpstr>方正黑体_GBK</vt:lpstr>
      <vt:lpstr>微软雅黑</vt:lpstr>
      <vt:lpstr>方正隶变_GBK</vt:lpstr>
      <vt:lpstr>Wingdings</vt:lpstr>
      <vt:lpstr>汉仪雅酷黑 95W</vt:lpstr>
      <vt:lpstr>方正楷体_GBK</vt:lpstr>
      <vt:lpstr>方正小标宋_GBK</vt:lpstr>
      <vt:lpstr>方正仿宋_GBK</vt:lpstr>
      <vt:lpstr>Calibri</vt:lpstr>
      <vt:lpstr>方正大标宋_GBK</vt:lpstr>
      <vt:lpstr>NEU-BZ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2026-03-12T02:54:04Z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