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11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楷体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华文宋体" panose="02010600030101010101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仿宋_GBK" panose="03000509000000000000" pitchFamily="65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方正大标宋_GBK" panose="03000509000000000000" pitchFamily="65" charset="-122"/>
      <p:regular r:id="rId29"/>
    </p:embeddedFont>
    <p:embeddedFont>
      <p:font typeface="NEU-XT" panose="02020503000000020003" pitchFamily="18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语文园地三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82A81DA-6D62-42DD-852A-08C1FA669635}"/>
              </a:ext>
            </a:extLst>
          </p:cNvPr>
          <p:cNvSpPr/>
          <p:nvPr/>
        </p:nvSpPr>
        <p:spPr>
          <a:xfrm>
            <a:off x="416109" y="872352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BDDC0F2-68D8-4FB7-9A61-F0ED0FC6A6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558" y="1888826"/>
            <a:ext cx="10836998" cy="1855386"/>
          </a:xfrm>
          <a:prstGeom prst="rect">
            <a:avLst/>
          </a:prstGeom>
        </p:spPr>
      </p:pic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xmlns="" id="{B5A082B1-CF73-4323-B13C-3133A7B11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482169"/>
              </p:ext>
            </p:extLst>
          </p:nvPr>
        </p:nvGraphicFramePr>
        <p:xfrm>
          <a:off x="605656" y="257384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动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画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44182FF8-283F-48BD-BEC5-F90908F12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502816"/>
              </p:ext>
            </p:extLst>
          </p:nvPr>
        </p:nvGraphicFramePr>
        <p:xfrm>
          <a:off x="3384694" y="257384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江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河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xmlns="" id="{3968AD97-3A7D-4868-9D3C-1BA615350D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80767"/>
              </p:ext>
            </p:extLst>
          </p:nvPr>
        </p:nvGraphicFramePr>
        <p:xfrm>
          <a:off x="6132212" y="257384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千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万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xmlns="" id="{848B711A-24F2-4A8F-804E-6E1A848EFF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08605"/>
              </p:ext>
            </p:extLst>
          </p:nvPr>
        </p:nvGraphicFramePr>
        <p:xfrm>
          <a:off x="8893144" y="257383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快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乐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B34E61-3E77-4ACF-A12B-83C91F931667}"/>
              </a:ext>
            </a:extLst>
          </p:cNvPr>
          <p:cNvSpPr/>
          <p:nvPr/>
        </p:nvSpPr>
        <p:spPr>
          <a:xfrm>
            <a:off x="505459" y="841079"/>
            <a:ext cx="1100645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选择加点字词的正确读音。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种树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zhǒng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zhòng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招呼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zhāo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hū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zhāo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hu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欢乐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lè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yuè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故事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ɡù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shì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ɡù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shi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4C6D447-8715-47F4-A4E9-BDB04D343A39}"/>
              </a:ext>
            </a:extLst>
          </p:cNvPr>
          <p:cNvSpPr txBox="1"/>
          <p:nvPr/>
        </p:nvSpPr>
        <p:spPr>
          <a:xfrm>
            <a:off x="505458" y="2571232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539685C-FFBC-4071-8714-76D0B6553FF9}"/>
              </a:ext>
            </a:extLst>
          </p:cNvPr>
          <p:cNvSpPr txBox="1"/>
          <p:nvPr/>
        </p:nvSpPr>
        <p:spPr>
          <a:xfrm>
            <a:off x="5717606" y="2571040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114778D-F059-4EB0-B474-57948541F511}"/>
              </a:ext>
            </a:extLst>
          </p:cNvPr>
          <p:cNvSpPr txBox="1"/>
          <p:nvPr/>
        </p:nvSpPr>
        <p:spPr>
          <a:xfrm>
            <a:off x="6148783" y="2571039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B91BC6C-6C0D-486D-BD9A-2E59FA8B9290}"/>
              </a:ext>
            </a:extLst>
          </p:cNvPr>
          <p:cNvSpPr txBox="1"/>
          <p:nvPr/>
        </p:nvSpPr>
        <p:spPr>
          <a:xfrm>
            <a:off x="964382" y="3674835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825F455-5262-46E0-BEEF-7DAED0E88D3A}"/>
              </a:ext>
            </a:extLst>
          </p:cNvPr>
          <p:cNvSpPr txBox="1"/>
          <p:nvPr/>
        </p:nvSpPr>
        <p:spPr>
          <a:xfrm>
            <a:off x="5621239" y="3685956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CB12A0B-C109-48BC-A9BE-7AFEA974D77A}"/>
              </a:ext>
            </a:extLst>
          </p:cNvPr>
          <p:cNvSpPr txBox="1"/>
          <p:nvPr/>
        </p:nvSpPr>
        <p:spPr>
          <a:xfrm>
            <a:off x="6062056" y="3687067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75EB5A6-295A-45AC-B973-06BEF0E1A91F}"/>
              </a:ext>
            </a:extLst>
          </p:cNvPr>
          <p:cNvSpPr txBox="1"/>
          <p:nvPr/>
        </p:nvSpPr>
        <p:spPr>
          <a:xfrm>
            <a:off x="4142357" y="24639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E25ED35-EF82-435E-8280-6B040FE965F7}"/>
              </a:ext>
            </a:extLst>
          </p:cNvPr>
          <p:cNvSpPr txBox="1"/>
          <p:nvPr/>
        </p:nvSpPr>
        <p:spPr>
          <a:xfrm>
            <a:off x="9988418" y="23568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0C557A4-B5EC-4DE5-BCA7-6BF64E8E51C2}"/>
              </a:ext>
            </a:extLst>
          </p:cNvPr>
          <p:cNvSpPr txBox="1"/>
          <p:nvPr/>
        </p:nvSpPr>
        <p:spPr>
          <a:xfrm>
            <a:off x="1566054" y="34606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396E173-9427-4ABB-8252-5150EC659F00}"/>
              </a:ext>
            </a:extLst>
          </p:cNvPr>
          <p:cNvSpPr txBox="1"/>
          <p:nvPr/>
        </p:nvSpPr>
        <p:spPr>
          <a:xfrm>
            <a:off x="9183484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2451595-68D2-4A40-BF00-B8D3E6501EB4}"/>
              </a:ext>
            </a:extLst>
          </p:cNvPr>
          <p:cNvSpPr/>
          <p:nvPr/>
        </p:nvSpPr>
        <p:spPr>
          <a:xfrm>
            <a:off x="505459" y="861094"/>
            <a:ext cx="11006455" cy="41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三、填动词。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作业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水果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游戏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节目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课文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汽车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18EB04F-54CB-44D1-9E7F-221304C21ED7}"/>
              </a:ext>
            </a:extLst>
          </p:cNvPr>
          <p:cNvSpPr/>
          <p:nvPr/>
        </p:nvSpPr>
        <p:spPr>
          <a:xfrm>
            <a:off x="1076052" y="23815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6B9E7D9-96BE-4F33-B7A2-6C35CB413F0B}"/>
              </a:ext>
            </a:extLst>
          </p:cNvPr>
          <p:cNvSpPr/>
          <p:nvPr/>
        </p:nvSpPr>
        <p:spPr>
          <a:xfrm>
            <a:off x="4125105" y="23725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5042D58-6144-4D5C-A83C-522327541DB7}"/>
              </a:ext>
            </a:extLst>
          </p:cNvPr>
          <p:cNvSpPr/>
          <p:nvPr/>
        </p:nvSpPr>
        <p:spPr>
          <a:xfrm>
            <a:off x="7268880" y="2381559"/>
            <a:ext cx="750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玩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F6C20B9-E845-48EF-91FB-877182167273}"/>
              </a:ext>
            </a:extLst>
          </p:cNvPr>
          <p:cNvSpPr/>
          <p:nvPr/>
        </p:nvSpPr>
        <p:spPr>
          <a:xfrm>
            <a:off x="1076051" y="34572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3DD8A0B-A7A2-490D-A632-E9CDAEDEC9D4}"/>
              </a:ext>
            </a:extLst>
          </p:cNvPr>
          <p:cNvSpPr/>
          <p:nvPr/>
        </p:nvSpPr>
        <p:spPr>
          <a:xfrm>
            <a:off x="4188478" y="34572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F6B5D5C-4BC3-4C76-910A-3665EB8A41A4}"/>
              </a:ext>
            </a:extLst>
          </p:cNvPr>
          <p:cNvSpPr/>
          <p:nvPr/>
        </p:nvSpPr>
        <p:spPr>
          <a:xfrm>
            <a:off x="7268880" y="34572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69343" y="861093"/>
            <a:ext cx="1087791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孤单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孤孤单单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快乐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—(               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开心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—(                          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静悄悄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乎乎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通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通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眯眯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滋滋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4259" y="32506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快快乐乐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99120" y="331963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开开心心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17175" y="53727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53683" y="53468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81213" y="53727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24279" y="53554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982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2451595-68D2-4A40-BF00-B8D3E6501EB4}"/>
              </a:ext>
            </a:extLst>
          </p:cNvPr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补充句子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使句子更具体。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的小鸡在草地上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玩。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小狗有了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小猫也有了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下课后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也可以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CBE1C69-A1D1-46DE-903D-A570DB33A2BB}"/>
              </a:ext>
            </a:extLst>
          </p:cNvPr>
          <p:cNvSpPr/>
          <p:nvPr/>
        </p:nvSpPr>
        <p:spPr>
          <a:xfrm>
            <a:off x="1265873" y="182822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FE2AA6D-1C3E-4DE6-937E-79FDDE865793}"/>
              </a:ext>
            </a:extLst>
          </p:cNvPr>
          <p:cNvSpPr/>
          <p:nvPr/>
        </p:nvSpPr>
        <p:spPr>
          <a:xfrm>
            <a:off x="6560548" y="182822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开心地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A175746-B3FE-4C64-8C1E-E3ADB3046023}"/>
              </a:ext>
            </a:extLst>
          </p:cNvPr>
          <p:cNvSpPr/>
          <p:nvPr/>
        </p:nvSpPr>
        <p:spPr>
          <a:xfrm>
            <a:off x="3218332" y="26638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主人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93B32A3-AA2D-485A-843F-501F070EE21C}"/>
              </a:ext>
            </a:extLst>
          </p:cNvPr>
          <p:cNvSpPr/>
          <p:nvPr/>
        </p:nvSpPr>
        <p:spPr>
          <a:xfrm>
            <a:off x="8043943" y="26638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主人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6321E89-9BF5-4233-96EE-5C74CDB6716A}"/>
              </a:ext>
            </a:extLst>
          </p:cNvPr>
          <p:cNvSpPr/>
          <p:nvPr/>
        </p:nvSpPr>
        <p:spPr>
          <a:xfrm>
            <a:off x="3966273" y="351026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1B795E5-6D8B-4B95-BDBC-FDF1BAE53556}"/>
              </a:ext>
            </a:extLst>
          </p:cNvPr>
          <p:cNvSpPr/>
          <p:nvPr/>
        </p:nvSpPr>
        <p:spPr>
          <a:xfrm>
            <a:off x="8130208" y="35152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006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226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方正大标宋简体</vt:lpstr>
      <vt:lpstr>Times New Roman</vt:lpstr>
      <vt:lpstr>方正黑体_GBK</vt:lpstr>
      <vt:lpstr>微软雅黑</vt:lpstr>
      <vt:lpstr>方正隶变_GBK</vt:lpstr>
      <vt:lpstr>NEU-HZ</vt:lpstr>
      <vt:lpstr>Wingdings</vt:lpstr>
      <vt:lpstr>汉仪雅酷黑 95W</vt:lpstr>
      <vt:lpstr>方正楷体_GBK</vt:lpstr>
      <vt:lpstr>楷体</vt:lpstr>
      <vt:lpstr>方正小标宋_GBK</vt:lpstr>
      <vt:lpstr>华文宋体</vt:lpstr>
      <vt:lpstr>Calibri</vt:lpstr>
      <vt:lpstr>方正仿宋_GBK</vt:lpstr>
      <vt:lpstr>NEU-BZ</vt:lpstr>
      <vt:lpstr>方正大标宋_GBK</vt:lpstr>
      <vt:lpstr>Arial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2026-03-12T02:58:45Z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