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仿宋_GBK" panose="03000509000000000000" pitchFamily="65" charset="-122"/>
      <p:regular r:id="rId9"/>
    </p:embeddedFont>
    <p:embeddedFont>
      <p:font typeface="方正小标宋_GBK" panose="03000509000000000000" pitchFamily="65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华文宋体" panose="02010600030101010101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楷体_GBK" panose="03000509000000000000" pitchFamily="65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MS Gothic" panose="020B0609070205080204" pitchFamily="49" charset="-128"/>
      <p:regular r:id="rId28"/>
    </p:embeddedFont>
    <p:embeddedFont>
      <p:font typeface="方正大标宋简体" panose="02010600030101010101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45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荷叶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圆圆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0A711F-F052-42BC-A630-A0B49A781699}"/>
              </a:ext>
            </a:extLst>
          </p:cNvPr>
          <p:cNvSpPr/>
          <p:nvPr/>
        </p:nvSpPr>
        <p:spPr>
          <a:xfrm>
            <a:off x="505460" y="926670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2011529"/>
            <a:ext cx="10458715" cy="1689533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925737"/>
              </p:ext>
            </p:extLst>
          </p:nvPr>
        </p:nvGraphicFramePr>
        <p:xfrm>
          <a:off x="614678" y="263590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007837"/>
              </p:ext>
            </p:extLst>
          </p:nvPr>
        </p:nvGraphicFramePr>
        <p:xfrm>
          <a:off x="2673516" y="263590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464508"/>
              </p:ext>
            </p:extLst>
          </p:nvPr>
        </p:nvGraphicFramePr>
        <p:xfrm>
          <a:off x="4743855" y="2639988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698847"/>
              </p:ext>
            </p:extLst>
          </p:nvPr>
        </p:nvGraphicFramePr>
        <p:xfrm>
          <a:off x="6805569" y="263303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21159"/>
              </p:ext>
            </p:extLst>
          </p:nvPr>
        </p:nvGraphicFramePr>
        <p:xfrm>
          <a:off x="8884535" y="2650284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28FDB4-33C0-4147-8EB3-C552C3A8A6C6}"/>
              </a:ext>
            </a:extLst>
          </p:cNvPr>
          <p:cNvSpPr/>
          <p:nvPr/>
        </p:nvSpPr>
        <p:spPr>
          <a:xfrm>
            <a:off x="505460" y="886681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2B16EF2-E2BB-4354-BFE3-3C8FA2333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192" y="1767511"/>
            <a:ext cx="11289671" cy="247903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DA29305-F09D-414A-8508-3F70D43AE69E}"/>
              </a:ext>
            </a:extLst>
          </p:cNvPr>
          <p:cNvCxnSpPr>
            <a:cxnSpLocks/>
          </p:cNvCxnSpPr>
          <p:nvPr/>
        </p:nvCxnSpPr>
        <p:spPr>
          <a:xfrm>
            <a:off x="3277034" y="2285274"/>
            <a:ext cx="2200313" cy="83817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A9FD8A3-7C96-4891-B969-5C417E954A5A}"/>
              </a:ext>
            </a:extLst>
          </p:cNvPr>
          <p:cNvCxnSpPr>
            <a:cxnSpLocks/>
          </p:cNvCxnSpPr>
          <p:nvPr/>
        </p:nvCxnSpPr>
        <p:spPr>
          <a:xfrm flipV="1">
            <a:off x="3919990" y="2285274"/>
            <a:ext cx="1557357" cy="8010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D39BE9F-228C-4677-B2AA-AF3442F8D17E}"/>
              </a:ext>
            </a:extLst>
          </p:cNvPr>
          <p:cNvCxnSpPr>
            <a:cxnSpLocks/>
          </p:cNvCxnSpPr>
          <p:nvPr/>
        </p:nvCxnSpPr>
        <p:spPr>
          <a:xfrm>
            <a:off x="4693934" y="3893699"/>
            <a:ext cx="78341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46B3CE6-A12E-43A4-B261-3433D30A482C}"/>
              </a:ext>
            </a:extLst>
          </p:cNvPr>
          <p:cNvCxnSpPr>
            <a:cxnSpLocks/>
          </p:cNvCxnSpPr>
          <p:nvPr/>
        </p:nvCxnSpPr>
        <p:spPr>
          <a:xfrm>
            <a:off x="9207055" y="2285274"/>
            <a:ext cx="1946814" cy="153528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A4B331B-6978-4F57-9375-0FA7546756F1}"/>
              </a:ext>
            </a:extLst>
          </p:cNvPr>
          <p:cNvCxnSpPr>
            <a:cxnSpLocks/>
          </p:cNvCxnSpPr>
          <p:nvPr/>
        </p:nvCxnSpPr>
        <p:spPr>
          <a:xfrm flipV="1">
            <a:off x="10035766" y="2285274"/>
            <a:ext cx="1118103" cy="8381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8EF9AFA-59F9-473E-B795-F8D7A9D5CE1F}"/>
              </a:ext>
            </a:extLst>
          </p:cNvPr>
          <p:cNvCxnSpPr>
            <a:cxnSpLocks/>
          </p:cNvCxnSpPr>
          <p:nvPr/>
        </p:nvCxnSpPr>
        <p:spPr>
          <a:xfrm flipV="1">
            <a:off x="9578566" y="3086276"/>
            <a:ext cx="1575303" cy="80742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2B8DBA5-97F6-4130-AF6B-6891BF4F225E}"/>
              </a:ext>
            </a:extLst>
          </p:cNvPr>
          <p:cNvSpPr/>
          <p:nvPr/>
        </p:nvSpPr>
        <p:spPr>
          <a:xfrm>
            <a:off x="505460" y="841079"/>
            <a:ext cx="1057598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荷叶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圆圆的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绿绿的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松针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柳条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　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5EF72AE-5DD1-4A7A-8A8C-EFAB1CC1EBF2}"/>
              </a:ext>
            </a:extLst>
          </p:cNvPr>
          <p:cNvSpPr/>
          <p:nvPr/>
        </p:nvSpPr>
        <p:spPr>
          <a:xfrm>
            <a:off x="2414061" y="342900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尖尖的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4663268-AFE4-4258-91EB-EEE07D9C4B59}"/>
              </a:ext>
            </a:extLst>
          </p:cNvPr>
          <p:cNvSpPr/>
          <p:nvPr/>
        </p:nvSpPr>
        <p:spPr>
          <a:xfrm>
            <a:off x="5401705" y="338376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绿绿的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1A8DE0E-DCCF-42EA-BFC1-50797813AFB4}"/>
              </a:ext>
            </a:extLst>
          </p:cNvPr>
          <p:cNvSpPr/>
          <p:nvPr/>
        </p:nvSpPr>
        <p:spPr>
          <a:xfrm>
            <a:off x="2351659" y="450607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青青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F56B254-63D6-4EF8-A22B-7310DCAB9160}"/>
              </a:ext>
            </a:extLst>
          </p:cNvPr>
          <p:cNvSpPr/>
          <p:nvPr/>
        </p:nvSpPr>
        <p:spPr>
          <a:xfrm>
            <a:off x="5401705" y="450607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长长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2B8DBA5-97F6-4130-AF6B-6891BF4F225E}"/>
              </a:ext>
            </a:extLst>
          </p:cNvPr>
          <p:cNvSpPr/>
          <p:nvPr/>
        </p:nvSpPr>
        <p:spPr>
          <a:xfrm>
            <a:off x="505460" y="841079"/>
            <a:ext cx="10575982" cy="54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四、照样子填词语。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圆圆的荷叶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的尾巴　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的月亮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亮晶晶的眼睛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的草地　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的小鸟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3FBB81C-362A-453A-8F5C-D3B3918BAA76}"/>
              </a:ext>
            </a:extLst>
          </p:cNvPr>
          <p:cNvSpPr/>
          <p:nvPr/>
        </p:nvSpPr>
        <p:spPr>
          <a:xfrm>
            <a:off x="1187286" y="34210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12E149D-3D42-4AE8-AAD1-3BE0FC4F8688}"/>
              </a:ext>
            </a:extLst>
          </p:cNvPr>
          <p:cNvSpPr/>
          <p:nvPr/>
        </p:nvSpPr>
        <p:spPr>
          <a:xfrm>
            <a:off x="6008687" y="34210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弯弯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A73B4B-E660-47F4-966C-D07CAC895529}"/>
              </a:ext>
            </a:extLst>
          </p:cNvPr>
          <p:cNvSpPr/>
          <p:nvPr/>
        </p:nvSpPr>
        <p:spPr>
          <a:xfrm>
            <a:off x="1110558" y="56168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绿油油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D8ECB0A-8CEE-415D-B114-A072189C31E6}"/>
              </a:ext>
            </a:extLst>
          </p:cNvPr>
          <p:cNvSpPr/>
          <p:nvPr/>
        </p:nvSpPr>
        <p:spPr>
          <a:xfrm>
            <a:off x="5881538" y="561684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毛茸茸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8020295-6F3F-4D79-B27F-D790615600F9}"/>
              </a:ext>
            </a:extLst>
          </p:cNvPr>
          <p:cNvSpPr txBox="1"/>
          <p:nvPr/>
        </p:nvSpPr>
        <p:spPr>
          <a:xfrm>
            <a:off x="862987" y="2633425"/>
            <a:ext cx="14968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1545F17-09F8-4586-A5A7-966C8DB52911}"/>
              </a:ext>
            </a:extLst>
          </p:cNvPr>
          <p:cNvSpPr txBox="1"/>
          <p:nvPr/>
        </p:nvSpPr>
        <p:spPr>
          <a:xfrm>
            <a:off x="881093" y="481655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···</a:t>
            </a:r>
            <a:r>
              <a:rPr lang="en-US" altLang="zh-CN" sz="30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0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35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03849" y="821065"/>
            <a:ext cx="104293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五、判断下列说法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对的打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错的打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✕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晶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展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亮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的读音都是后鼻音。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机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的第六笔和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朵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的第二笔相同。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伞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字的部首是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是上下结构。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en-US" sz="36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619652" y="230529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9403992" y="341240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320448" y="43847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244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方正仿宋_GBK</vt:lpstr>
      <vt:lpstr>方正小标宋_GBK</vt:lpstr>
      <vt:lpstr>Calibri</vt:lpstr>
      <vt:lpstr>华文宋体</vt:lpstr>
      <vt:lpstr>方正隶变_GBK</vt:lpstr>
      <vt:lpstr>方正书宋_GBK</vt:lpstr>
      <vt:lpstr>汉仪雅酷黑 95W</vt:lpstr>
      <vt:lpstr>方正黑体_GBK</vt:lpstr>
      <vt:lpstr>NEU-HZ</vt:lpstr>
      <vt:lpstr>方正大标宋_GBK</vt:lpstr>
      <vt:lpstr>NEU-BZ</vt:lpstr>
      <vt:lpstr>方正楷体_GBK</vt:lpstr>
      <vt:lpstr>Arial</vt:lpstr>
      <vt:lpstr>楷体</vt:lpstr>
      <vt:lpstr>MS Gothic</vt:lpstr>
      <vt:lpstr>Wingdings</vt:lpstr>
      <vt:lpstr>方正大标宋简体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256</cp:revision>
  <dcterms:created xsi:type="dcterms:W3CDTF">2019-06-19T02:08:00Z</dcterms:created>
  <dcterms:modified xsi:type="dcterms:W3CDTF">2026-03-21T07:11:04Z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