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506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楷体_GBK" panose="03000509000000000000" pitchFamily="65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华文宋体" panose="02010600030101010101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仿宋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NEU-XT" panose="02020503000000020003" pitchFamily="18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小公鸡和小鸭子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3CC193F-B642-49F8-83C4-E6A173D9961B}"/>
              </a:ext>
            </a:extLst>
          </p:cNvPr>
          <p:cNvSpPr/>
          <p:nvPr/>
        </p:nvSpPr>
        <p:spPr>
          <a:xfrm>
            <a:off x="505460" y="861094"/>
            <a:ext cx="1100645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背后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bēi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bèi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跟上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gēn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gēng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听见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tīnɡ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tìnɡ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吃得香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de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789F3BA-62FD-41E3-A09C-52039052A577}"/>
              </a:ext>
            </a:extLst>
          </p:cNvPr>
          <p:cNvSpPr txBox="1"/>
          <p:nvPr/>
        </p:nvSpPr>
        <p:spPr>
          <a:xfrm>
            <a:off x="505460" y="259839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46333D1-1FA9-48DD-9FDE-EB54E7DA7FF6}"/>
              </a:ext>
            </a:extLst>
          </p:cNvPr>
          <p:cNvSpPr txBox="1"/>
          <p:nvPr/>
        </p:nvSpPr>
        <p:spPr>
          <a:xfrm>
            <a:off x="5270006" y="259839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502CFA-64E7-4218-BC97-7F56A37B9AD7}"/>
              </a:ext>
            </a:extLst>
          </p:cNvPr>
          <p:cNvSpPr txBox="1"/>
          <p:nvPr/>
        </p:nvSpPr>
        <p:spPr>
          <a:xfrm>
            <a:off x="551312" y="3674833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A16A9AE-25B3-4503-A5A8-0126FE741A37}"/>
              </a:ext>
            </a:extLst>
          </p:cNvPr>
          <p:cNvSpPr txBox="1"/>
          <p:nvPr/>
        </p:nvSpPr>
        <p:spPr>
          <a:xfrm>
            <a:off x="5771924" y="368530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FB94ABB-33CD-491A-A5D3-9F4141A3A881}"/>
              </a:ext>
            </a:extLst>
          </p:cNvPr>
          <p:cNvSpPr txBox="1"/>
          <p:nvPr/>
        </p:nvSpPr>
        <p:spPr>
          <a:xfrm>
            <a:off x="2926716" y="23841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EF5A640-CE99-4675-B037-9C873481DB51}"/>
              </a:ext>
            </a:extLst>
          </p:cNvPr>
          <p:cNvSpPr txBox="1"/>
          <p:nvPr/>
        </p:nvSpPr>
        <p:spPr>
          <a:xfrm>
            <a:off x="6711064" y="23841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F9169A-B963-47CE-B927-58327D47ECD1}"/>
              </a:ext>
            </a:extLst>
          </p:cNvPr>
          <p:cNvSpPr txBox="1"/>
          <p:nvPr/>
        </p:nvSpPr>
        <p:spPr>
          <a:xfrm>
            <a:off x="1939886" y="35072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8CE7F79-D188-4759-A99E-01CDF2F48EE5}"/>
              </a:ext>
            </a:extLst>
          </p:cNvPr>
          <p:cNvSpPr txBox="1"/>
          <p:nvPr/>
        </p:nvSpPr>
        <p:spPr>
          <a:xfrm>
            <a:off x="6919292" y="34590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3CC193F-B642-49F8-83C4-E6A173D9961B}"/>
              </a:ext>
            </a:extLst>
          </p:cNvPr>
          <p:cNvSpPr/>
          <p:nvPr/>
        </p:nvSpPr>
        <p:spPr>
          <a:xfrm>
            <a:off x="505459" y="861094"/>
            <a:ext cx="11463221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做一做。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明天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青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FF10636-AB9C-48F9-9819-A031D5820772}"/>
              </a:ext>
            </a:extLst>
          </p:cNvPr>
          <p:cNvSpPr/>
          <p:nvPr/>
        </p:nvSpPr>
        <p:spPr>
          <a:xfrm>
            <a:off x="5564604" y="22910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9DE8F1E-D44D-4899-8CAE-BBA963D80036}"/>
              </a:ext>
            </a:extLst>
          </p:cNvPr>
          <p:cNvSpPr/>
          <p:nvPr/>
        </p:nvSpPr>
        <p:spPr>
          <a:xfrm>
            <a:off x="6791380" y="23451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ABBEB82-F4D3-47B2-A3C2-4008E5D41E1F}"/>
              </a:ext>
            </a:extLst>
          </p:cNvPr>
          <p:cNvSpPr/>
          <p:nvPr/>
        </p:nvSpPr>
        <p:spPr>
          <a:xfrm>
            <a:off x="8479821" y="22910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34A8E4A-DCBF-4DFB-8B86-41FA706E2E1B}"/>
              </a:ext>
            </a:extLst>
          </p:cNvPr>
          <p:cNvSpPr/>
          <p:nvPr/>
        </p:nvSpPr>
        <p:spPr>
          <a:xfrm>
            <a:off x="9833344" y="23975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太阳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B7059CD-1121-473E-98F9-CF2EC8EE15F3}"/>
              </a:ext>
            </a:extLst>
          </p:cNvPr>
          <p:cNvSpPr/>
          <p:nvPr/>
        </p:nvSpPr>
        <p:spPr>
          <a:xfrm>
            <a:off x="1908306" y="340377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0C1A228-DBC2-4689-823D-5C9D133009F0}"/>
              </a:ext>
            </a:extLst>
          </p:cNvPr>
          <p:cNvSpPr/>
          <p:nvPr/>
        </p:nvSpPr>
        <p:spPr>
          <a:xfrm>
            <a:off x="3314850" y="34860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368BAD-2398-4C10-A008-D8D6A6DE34EA}"/>
              </a:ext>
            </a:extLst>
          </p:cNvPr>
          <p:cNvSpPr/>
          <p:nvPr/>
        </p:nvSpPr>
        <p:spPr>
          <a:xfrm>
            <a:off x="5564603" y="34037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025EE6B-8156-4CA9-ADF0-669B38BE6554}"/>
              </a:ext>
            </a:extLst>
          </p:cNvPr>
          <p:cNvSpPr/>
          <p:nvPr/>
        </p:nvSpPr>
        <p:spPr>
          <a:xfrm>
            <a:off x="6791636" y="34718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晴天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D4774AE-917A-463A-9E65-B20122BE3BCE}"/>
              </a:ext>
            </a:extLst>
          </p:cNvPr>
          <p:cNvSpPr/>
          <p:nvPr/>
        </p:nvSpPr>
        <p:spPr>
          <a:xfrm>
            <a:off x="8525086" y="33947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0D5B005-357F-4B29-8AD0-F3E14235C508}"/>
              </a:ext>
            </a:extLst>
          </p:cNvPr>
          <p:cNvSpPr/>
          <p:nvPr/>
        </p:nvSpPr>
        <p:spPr>
          <a:xfrm>
            <a:off x="9796871" y="34899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5B50FBD-C6FB-494C-BF2C-ECD0AC1C195F}"/>
              </a:ext>
            </a:extLst>
          </p:cNvPr>
          <p:cNvSpPr/>
          <p:nvPr/>
        </p:nvSpPr>
        <p:spPr>
          <a:xfrm>
            <a:off x="1819871" y="4516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E861A41-DE2A-4A34-A683-A93DFED37AC3}"/>
              </a:ext>
            </a:extLst>
          </p:cNvPr>
          <p:cNvSpPr/>
          <p:nvPr/>
        </p:nvSpPr>
        <p:spPr>
          <a:xfrm>
            <a:off x="3314850" y="45803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0B3FB5B-5128-4C86-B73C-BB964B2D7F08}"/>
              </a:ext>
            </a:extLst>
          </p:cNvPr>
          <p:cNvSpPr/>
          <p:nvPr/>
        </p:nvSpPr>
        <p:spPr>
          <a:xfrm>
            <a:off x="5564602" y="44984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1F6F164-E809-4C52-A480-943D611D0E82}"/>
              </a:ext>
            </a:extLst>
          </p:cNvPr>
          <p:cNvSpPr/>
          <p:nvPr/>
        </p:nvSpPr>
        <p:spPr>
          <a:xfrm>
            <a:off x="6830608" y="45940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2903E38-6254-4490-8641-9EEC312D4203}"/>
              </a:ext>
            </a:extLst>
          </p:cNvPr>
          <p:cNvSpPr/>
          <p:nvPr/>
        </p:nvSpPr>
        <p:spPr>
          <a:xfrm>
            <a:off x="8594549" y="448738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0850B1B-B4B6-4B51-AFCE-63EEB9521016}"/>
              </a:ext>
            </a:extLst>
          </p:cNvPr>
          <p:cNvSpPr/>
          <p:nvPr/>
        </p:nvSpPr>
        <p:spPr>
          <a:xfrm>
            <a:off x="9887003" y="46003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007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4B85E2-C402-424F-9BAF-191550941711}"/>
              </a:ext>
            </a:extLst>
          </p:cNvPr>
          <p:cNvSpPr/>
          <p:nvPr/>
        </p:nvSpPr>
        <p:spPr>
          <a:xfrm>
            <a:off x="505460" y="841079"/>
            <a:ext cx="1100645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写偏旁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再写字。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shuāng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rén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páng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wáng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páng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zú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pánɡ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➝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0FF487-F5A9-449D-AAAB-28DEAB613A81}"/>
              </a:ext>
            </a:extLst>
          </p:cNvPr>
          <p:cNvSpPr/>
          <p:nvPr/>
        </p:nvSpPr>
        <p:spPr>
          <a:xfrm>
            <a:off x="4994236" y="23514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2E97298-C0B1-4909-95C1-D5FB6BF1956F}"/>
              </a:ext>
            </a:extLst>
          </p:cNvPr>
          <p:cNvSpPr/>
          <p:nvPr/>
        </p:nvSpPr>
        <p:spPr>
          <a:xfrm>
            <a:off x="7293816" y="23242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47.jpeg">
            <a:extLst>
              <a:ext uri="{FF2B5EF4-FFF2-40B4-BE49-F238E27FC236}">
                <a16:creationId xmlns:a16="http://schemas.microsoft.com/office/drawing/2014/main" xmlns="" id="{4D58CFAB-794A-42CF-9AC7-C586AACBBDB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430836" y="3525690"/>
            <a:ext cx="276967" cy="41667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0AD911-1D21-42CC-B816-AB6C87652C84}"/>
              </a:ext>
            </a:extLst>
          </p:cNvPr>
          <p:cNvSpPr/>
          <p:nvPr/>
        </p:nvSpPr>
        <p:spPr>
          <a:xfrm>
            <a:off x="6560485" y="34108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929B7C6-A1F7-426C-8091-07914AF18D24}"/>
              </a:ext>
            </a:extLst>
          </p:cNvPr>
          <p:cNvSpPr/>
          <p:nvPr/>
        </p:nvSpPr>
        <p:spPr>
          <a:xfrm>
            <a:off x="3708643" y="44910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9189232-F723-4121-9F3A-41911029FEC4}"/>
              </a:ext>
            </a:extLst>
          </p:cNvPr>
          <p:cNvSpPr/>
          <p:nvPr/>
        </p:nvSpPr>
        <p:spPr>
          <a:xfrm>
            <a:off x="6237319" y="449101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841080"/>
            <a:ext cx="1114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四、写出下面汉字的音序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大写字母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快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然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急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吃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2624" y="2267209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2867" y="2267209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72839" y="23017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63082" y="22672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98703" y="23017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91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B9FF28F-9737-45EC-B182-6BE9421E7CD4}"/>
              </a:ext>
            </a:extLst>
          </p:cNvPr>
          <p:cNvSpPr/>
          <p:nvPr/>
        </p:nvSpPr>
        <p:spPr>
          <a:xfrm>
            <a:off x="505459" y="861095"/>
            <a:ext cx="1082947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使句子更具体。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小公鸡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偷偷地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跟在小鸭子后面。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东东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来到公园里。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吃着小鱼。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en-US" sz="360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看着动画片</a:t>
            </a:r>
            <a:r>
              <a:rPr lang="zh-CN" altLang="zh-CN" sz="360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批改着我们的作业。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7FF78E-3812-44B8-9E25-DE64ECCB7BF6}"/>
              </a:ext>
            </a:extLst>
          </p:cNvPr>
          <p:cNvSpPr/>
          <p:nvPr/>
        </p:nvSpPr>
        <p:spPr>
          <a:xfrm>
            <a:off x="2432168" y="271009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9166CD6-1EF9-48AB-BF51-C188A7C2F5B8}"/>
              </a:ext>
            </a:extLst>
          </p:cNvPr>
          <p:cNvSpPr/>
          <p:nvPr/>
        </p:nvSpPr>
        <p:spPr>
          <a:xfrm>
            <a:off x="2432168" y="353638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高兴地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6B415D0-9FA1-4EF3-B659-5CD6932BAC79}"/>
              </a:ext>
            </a:extLst>
          </p:cNvPr>
          <p:cNvSpPr/>
          <p:nvPr/>
        </p:nvSpPr>
        <p:spPr>
          <a:xfrm>
            <a:off x="2432168" y="435255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专心</a:t>
            </a:r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C3C39C-3034-458E-B03E-1638C5B825F9}"/>
              </a:ext>
            </a:extLst>
          </p:cNvPr>
          <p:cNvSpPr/>
          <p:nvPr/>
        </p:nvSpPr>
        <p:spPr>
          <a:xfrm>
            <a:off x="2432168" y="522544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认真地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268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方正大标宋简体</vt:lpstr>
      <vt:lpstr>方正书宋_GBK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楷体</vt:lpstr>
      <vt:lpstr>方正小标宋_GBK</vt:lpstr>
      <vt:lpstr>华文宋体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2026-03-12T02:33:24Z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