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515" r:id="rId4"/>
    <p:sldId id="516" r:id="rId5"/>
    <p:sldId id="517" r:id="rId6"/>
    <p:sldId id="529" r:id="rId7"/>
    <p:sldId id="530" r:id="rId8"/>
    <p:sldId id="531" r:id="rId9"/>
    <p:sldId id="532" r:id="rId10"/>
    <p:sldId id="533" r:id="rId11"/>
    <p:sldId id="534" r:id="rId12"/>
    <p:sldId id="537" r:id="rId13"/>
    <p:sldId id="535" r:id="rId14"/>
    <p:sldId id="536" r:id="rId15"/>
    <p:sldId id="538" r:id="rId16"/>
    <p:sldId id="539" r:id="rId17"/>
    <p:sldId id="540" r:id="rId18"/>
    <p:sldId id="541" r:id="rId19"/>
    <p:sldId id="519" r:id="rId20"/>
    <p:sldId id="542" r:id="rId21"/>
    <p:sldId id="543" r:id="rId22"/>
    <p:sldId id="520" r:id="rId23"/>
    <p:sldId id="521" r:id="rId24"/>
    <p:sldId id="518" r:id="rId25"/>
    <p:sldId id="522" r:id="rId26"/>
    <p:sldId id="544" r:id="rId27"/>
    <p:sldId id="427" r:id="rId28"/>
  </p:sldIdLst>
  <p:sldSz cx="12192000" cy="6858000"/>
  <p:notesSz cx="6858000" cy="9144000"/>
  <p:embeddedFontLst>
    <p:embeddedFont>
      <p:font typeface="方正隶变_GBK" charset="-122"/>
      <p:regular r:id="rId29"/>
    </p:embeddedFont>
    <p:embeddedFont>
      <p:font typeface="方正小标宋_GBK" pitchFamily="65" charset="-122"/>
      <p:regular r:id="rId30"/>
    </p:embeddedFont>
    <p:embeddedFont>
      <p:font typeface="微软雅黑" pitchFamily="34" charset="-122"/>
      <p:regular r:id="rId31"/>
      <p:bold r:id="rId32"/>
    </p:embeddedFont>
    <p:embeddedFont>
      <p:font typeface="方正大标宋简体" charset="-122"/>
      <p:regular r:id="rId33"/>
    </p:embeddedFont>
    <p:embeddedFont>
      <p:font typeface="方正大标宋_GBK" charset="-122"/>
      <p:regular r:id="rId34"/>
    </p:embeddedFont>
    <p:embeddedFont>
      <p:font typeface="方正黑体_GBK" pitchFamily="65" charset="-122"/>
      <p:regular r:id="rId35"/>
    </p:embeddedFont>
    <p:embeddedFont>
      <p:font typeface="Calibri" pitchFamily="34" charset="0"/>
      <p:regular r:id="rId36"/>
      <p:bold r:id="rId37"/>
      <p:italic r:id="rId38"/>
      <p:boldItalic r:id="rId39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-546" y="-108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11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font" Target="fonts/font6.fntdata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5.fntdata"/><Relationship Id="rId38" Type="http://schemas.openxmlformats.org/officeDocument/2006/relationships/font" Target="fonts/font10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1.fntdata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4.fntdata"/><Relationship Id="rId37" Type="http://schemas.openxmlformats.org/officeDocument/2006/relationships/font" Target="fonts/font9.fntdata"/><Relationship Id="rId40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8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3.fntdata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font" Target="fonts/font2.fntdata"/><Relationship Id="rId35" Type="http://schemas.openxmlformats.org/officeDocument/2006/relationships/font" Target="fonts/font7.fntdata"/><Relationship Id="rId43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2026/3/10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2026/3/10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3.xml"/><Relationship Id="rId5" Type="http://schemas.openxmlformats.org/officeDocument/2006/relationships/image" Target="../media/image13.TIF"/><Relationship Id="rId4" Type="http://schemas.openxmlformats.org/officeDocument/2006/relationships/image" Target="../media/image12.TI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9.xml"/><Relationship Id="rId4" Type="http://schemas.openxmlformats.org/officeDocument/2006/relationships/image" Target="../media/image14.ti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0.xml"/><Relationship Id="rId4" Type="http://schemas.openxmlformats.org/officeDocument/2006/relationships/image" Target="../media/image14.ti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1.xml"/><Relationship Id="rId4" Type="http://schemas.openxmlformats.org/officeDocument/2006/relationships/image" Target="../media/image14.ti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2.xml"/><Relationship Id="rId4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ti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3.xml"/><Relationship Id="rId5" Type="http://schemas.openxmlformats.org/officeDocument/2006/relationships/image" Target="../media/image16.tif"/><Relationship Id="rId4" Type="http://schemas.openxmlformats.org/officeDocument/2006/relationships/image" Target="../media/image1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5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7.xml"/><Relationship Id="rId4" Type="http://schemas.openxmlformats.org/officeDocument/2006/relationships/image" Target="../media/image17.tif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8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9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91.xml"/><Relationship Id="rId1" Type="http://schemas.openxmlformats.org/officeDocument/2006/relationships/tags" Target="../tags/tag90.xml"/><Relationship Id="rId4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8.TIF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Relationship Id="rId6" Type="http://schemas.openxmlformats.org/officeDocument/2006/relationships/image" Target="../media/image7.TIF"/><Relationship Id="rId5" Type="http://schemas.openxmlformats.org/officeDocument/2006/relationships/image" Target="../media/image6.TIF"/><Relationship Id="rId4" Type="http://schemas.openxmlformats.org/officeDocument/2006/relationships/image" Target="../media/image5.T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2.xml"/><Relationship Id="rId6" Type="http://schemas.openxmlformats.org/officeDocument/2006/relationships/image" Target="../media/image11.TIF"/><Relationship Id="rId5" Type="http://schemas.openxmlformats.org/officeDocument/2006/relationships/image" Target="../media/image10.TIF"/><Relationship Id="rId4" Type="http://schemas.openxmlformats.org/officeDocument/2006/relationships/image" Target="../media/image9.T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081116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 </a:t>
            </a:r>
            <a:r>
              <a:rPr lang="en-US" altLang="zh-CN" sz="56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Unit 2  He's riding his </a:t>
            </a:r>
            <a:r>
              <a:rPr lang="en-US" altLang="zh-CN" sz="5600" dirty="0" err="1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bike,but</a:t>
            </a:r>
            <a:r>
              <a:rPr lang="en-US" altLang="zh-CN" sz="56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 it starts to rain.</a:t>
            </a:r>
            <a:endParaRPr lang="zh-CN" altLang="en-US" sz="56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16300" y="3869582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702437" y="4440142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56965" y="4455531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六年级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3BB5BA80-9753-757A-7D9A-8F60662E6021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39016" y="1306478"/>
            <a:ext cx="9839553" cy="218521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5.He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zh-CN" altLang="zh-CN" sz="3400" dirty="0">
                <a:latin typeface="Calibri"/>
                <a:ea typeface="Times New Roman"/>
                <a:cs typeface="Times New Roman"/>
              </a:rPr>
              <a:t>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</a:t>
            </a:r>
            <a:r>
              <a:rPr lang="zh-CN" altLang="zh-CN" sz="3400" dirty="0" smtClean="0">
                <a:latin typeface="Calibri"/>
                <a:ea typeface="Times New Roman"/>
                <a:cs typeface="Times New Roman"/>
              </a:rPr>
              <a:t> </a:t>
            </a:r>
            <a:r>
              <a:rPr lang="en-US" altLang="zh-CN" sz="3400" dirty="0" smtClean="0">
                <a:latin typeface="Calibri"/>
                <a:ea typeface="Times New Roman"/>
                <a:cs typeface="Times New Roman"/>
              </a:rPr>
              <a:t>          </a:t>
            </a:r>
            <a:r>
              <a:rPr lang="en-US" altLang="zh-CN" sz="3400" dirty="0" smtClean="0">
                <a:latin typeface="Times New Roman" pitchFamily="18" charset="0"/>
                <a:ea typeface="Times New Roman"/>
                <a:cs typeface="Times New Roman" pitchFamily="18" charset="0"/>
              </a:rPr>
              <a:t>,</a:t>
            </a:r>
            <a:r>
              <a:rPr lang="en-US" altLang="zh-CN" sz="3400" dirty="0">
                <a:latin typeface="Times New Roman" pitchFamily="18" charset="0"/>
                <a:ea typeface="Times New Roman"/>
                <a:cs typeface="Times New Roman" pitchFamily="18" charset="0"/>
              </a:rPr>
              <a:t>but it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zh-CN" altLang="zh-CN" sz="3400" dirty="0">
                <a:latin typeface="Calibri"/>
                <a:ea typeface="Times New Roman"/>
                <a:cs typeface="Times New Roman"/>
              </a:rPr>
              <a:t>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</a:t>
            </a:r>
            <a:r>
              <a:rPr lang="zh-CN" altLang="zh-CN" sz="3400" dirty="0" smtClean="0">
                <a:latin typeface="Calibri"/>
                <a:ea typeface="Times New Roman"/>
                <a:cs typeface="Times New Roman"/>
              </a:rPr>
              <a:t> </a:t>
            </a:r>
            <a:endParaRPr lang="en-US" altLang="zh-CN" sz="3400" dirty="0" smtClean="0">
              <a:latin typeface="Calibri"/>
              <a:ea typeface="Times New Roman"/>
              <a:cs typeface="Times New Roman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zh-CN" altLang="zh-CN" sz="3400" dirty="0">
                <a:latin typeface="Calibri"/>
                <a:ea typeface="Times New Roman"/>
                <a:cs typeface="Times New Roman"/>
              </a:rPr>
              <a:t> </a:t>
            </a:r>
            <a:r>
              <a:rPr lang="en-US" altLang="zh-CN" sz="3400" dirty="0" smtClean="0">
                <a:latin typeface="Calibri"/>
                <a:ea typeface="Times New Roman"/>
                <a:cs typeface="Times New Roman"/>
              </a:rPr>
              <a:t>                .</a:t>
            </a:r>
            <a:r>
              <a:rPr lang="en-US" altLang="zh-CN" sz="3400" dirty="0">
                <a:latin typeface="Calibri"/>
                <a:ea typeface="Times New Roman"/>
                <a:cs typeface="Times New Roman"/>
              </a:rPr>
              <a:t> 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8" name="image93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5247966" y="1086530"/>
            <a:ext cx="1840731" cy="1367559"/>
          </a:xfrm>
          <a:prstGeom prst="rect">
            <a:avLst/>
          </a:prstGeom>
        </p:spPr>
      </p:pic>
      <p:pic>
        <p:nvPicPr>
          <p:cNvPr id="9" name="image94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2358159" y="2328248"/>
            <a:ext cx="1393580" cy="12858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881747" y="1621837"/>
            <a:ext cx="476412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is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011400" y="1613447"/>
            <a:ext cx="15905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walking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330080" y="1608374"/>
            <a:ext cx="110799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starts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9148696" y="1621837"/>
            <a:ext cx="52450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to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956865" y="2683621"/>
            <a:ext cx="110479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snow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196603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90025" y="887682"/>
            <a:ext cx="10852557" cy="59523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七、在短文中选择填空。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 indent="304800"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Today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1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Sunday.In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the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morning,Anna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is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2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,but the phone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rings.She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wakes up from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3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dream.She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gets up and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4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to the park near her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home.She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is walking in the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park,but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it starts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5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.She has to go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home.She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is reading a book at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home,but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the bell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6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7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the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afternoon,Anna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is riding her bike,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8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suddenly(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突然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 a little dog runs to her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.</a:t>
            </a: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She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9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off her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bike.She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is so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10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 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196603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48079" y="853964"/>
            <a:ext cx="10963836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)1.A.is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　　　　　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B.are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　　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C.was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)2.A.sleeping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B.sleeps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C.sleep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)3.A.she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    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B.he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   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C.her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)4.A.going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B.goes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  C.to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go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)5.A.rains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    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B.rain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          C.to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rain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)6.A.rings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B.ring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C.ringing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)7.A.At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    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B.In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   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C.To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56865" y="1043040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958027" y="1810147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983795" y="2594163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80910" y="3339259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956865" y="4110590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971772" y="4901311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999977" y="5725437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848761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48079" y="853964"/>
            <a:ext cx="10963836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)8.A.and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B.or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    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C.but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)9.A.falling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B.falls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C.fall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)10.A.sad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B.happy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C.bored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56865" y="1009733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956865" y="1815746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859883" y="2605313"/>
            <a:ext cx="66877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 A 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196603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41079"/>
            <a:ext cx="10752566" cy="56877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八、选择适当的句子补全对话。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(Lucy is on the phone with Amy.)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20000"/>
              </a:lnSpc>
            </a:pPr>
            <a:r>
              <a:rPr lang="en-US" altLang="zh-CN" sz="3400" dirty="0">
                <a:latin typeface="Times New Roman"/>
                <a:ea typeface="宋体"/>
              </a:rPr>
              <a:t>A:Hello,Lucy.</a:t>
            </a:r>
            <a:r>
              <a:rPr lang="en-US" altLang="zh-CN" sz="3400" u="sng" dirty="0">
                <a:latin typeface="Times New Roman"/>
                <a:ea typeface="宋体"/>
              </a:rPr>
              <a:t>1.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</a:t>
            </a:r>
            <a:r>
              <a:rPr lang="en-US" altLang="zh-CN" sz="3400" u="sng" dirty="0">
                <a:latin typeface="Times New Roman"/>
                <a:ea typeface="宋体"/>
              </a:rPr>
              <a:t> </a:t>
            </a:r>
            <a:endParaRPr lang="en-US" altLang="zh-CN" sz="3400" u="sng" dirty="0" smtClean="0">
              <a:latin typeface="Times New Roman"/>
              <a:ea typeface="宋体"/>
            </a:endParaRPr>
          </a:p>
          <a:p>
            <a:pPr>
              <a:lnSpc>
                <a:spcPct val="120000"/>
              </a:lnSpc>
            </a:pPr>
            <a:r>
              <a:rPr lang="en-US" altLang="zh-CN" sz="3400" dirty="0" smtClean="0">
                <a:latin typeface="Times New Roman"/>
                <a:ea typeface="宋体"/>
              </a:rPr>
              <a:t>B:I’m </a:t>
            </a:r>
            <a:r>
              <a:rPr lang="en-US" altLang="zh-CN" sz="3400" dirty="0">
                <a:latin typeface="Times New Roman"/>
                <a:ea typeface="宋体"/>
              </a:rPr>
              <a:t>at home</a:t>
            </a:r>
            <a:r>
              <a:rPr lang="en-US" altLang="zh-CN" sz="3400" dirty="0" smtClean="0">
                <a:latin typeface="Times New Roman"/>
                <a:ea typeface="宋体"/>
              </a:rPr>
              <a:t>.</a:t>
            </a:r>
          </a:p>
          <a:p>
            <a:pPr>
              <a:lnSpc>
                <a:spcPct val="120000"/>
              </a:lnSpc>
            </a:pPr>
            <a:r>
              <a:rPr lang="en-US" altLang="zh-CN" sz="3400" dirty="0" smtClean="0">
                <a:latin typeface="Times New Roman"/>
                <a:ea typeface="宋体"/>
              </a:rPr>
              <a:t>A:</a:t>
            </a:r>
            <a:r>
              <a:rPr lang="en-US" altLang="zh-CN" sz="3400" u="sng" dirty="0" smtClean="0">
                <a:latin typeface="Times New Roman"/>
                <a:ea typeface="宋体"/>
              </a:rPr>
              <a:t>2</a:t>
            </a:r>
            <a:r>
              <a:rPr lang="en-US" altLang="zh-CN" sz="3400" u="sng" dirty="0">
                <a:latin typeface="Times New Roman"/>
                <a:ea typeface="宋体"/>
              </a:rPr>
              <a:t>.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</a:t>
            </a:r>
            <a:r>
              <a:rPr lang="en-US" altLang="zh-CN" sz="3400" u="sng" dirty="0">
                <a:latin typeface="Times New Roman"/>
                <a:ea typeface="宋体"/>
              </a:rPr>
              <a:t> </a:t>
            </a:r>
            <a:endParaRPr lang="en-US" altLang="zh-CN" sz="3400" u="sng" dirty="0" smtClean="0">
              <a:latin typeface="Times New Roman"/>
              <a:ea typeface="宋体"/>
            </a:endParaRPr>
          </a:p>
          <a:p>
            <a:pPr>
              <a:lnSpc>
                <a:spcPct val="120000"/>
              </a:lnSpc>
            </a:pPr>
            <a:r>
              <a:rPr lang="en-US" altLang="zh-CN" sz="3400" dirty="0" smtClean="0">
                <a:latin typeface="Times New Roman"/>
                <a:ea typeface="宋体"/>
              </a:rPr>
              <a:t>B:I’m </a:t>
            </a:r>
            <a:r>
              <a:rPr lang="en-US" altLang="zh-CN" sz="3400" dirty="0">
                <a:latin typeface="Times New Roman"/>
                <a:ea typeface="宋体"/>
              </a:rPr>
              <a:t>reading books</a:t>
            </a:r>
            <a:r>
              <a:rPr lang="en-US" altLang="zh-CN" sz="3400" dirty="0" smtClean="0">
                <a:latin typeface="Times New Roman"/>
                <a:ea typeface="宋体"/>
              </a:rPr>
              <a:t>.</a:t>
            </a:r>
          </a:p>
          <a:p>
            <a:pPr>
              <a:lnSpc>
                <a:spcPct val="120000"/>
              </a:lnSpc>
            </a:pPr>
            <a:r>
              <a:rPr lang="en-US" altLang="zh-CN" sz="3400" dirty="0" smtClean="0">
                <a:latin typeface="Times New Roman"/>
                <a:ea typeface="宋体"/>
              </a:rPr>
              <a:t>A:Tomorrow </a:t>
            </a:r>
            <a:r>
              <a:rPr lang="en-US" altLang="zh-CN" sz="3400" dirty="0">
                <a:latin typeface="Times New Roman"/>
                <a:ea typeface="宋体"/>
              </a:rPr>
              <a:t>is Sunday.</a:t>
            </a:r>
            <a:r>
              <a:rPr lang="en-US" altLang="zh-CN" sz="3400" u="sng" dirty="0">
                <a:latin typeface="Times New Roman"/>
                <a:ea typeface="宋体"/>
              </a:rPr>
              <a:t>3.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</a:t>
            </a:r>
            <a:r>
              <a:rPr lang="en-US" altLang="zh-CN" sz="3400" u="sng" dirty="0">
                <a:latin typeface="Times New Roman"/>
                <a:ea typeface="宋体"/>
              </a:rPr>
              <a:t> </a:t>
            </a:r>
            <a:endParaRPr lang="en-US" altLang="zh-CN" sz="3400" u="sng" dirty="0" smtClean="0">
              <a:latin typeface="Times New Roman"/>
              <a:ea typeface="宋体"/>
            </a:endParaRPr>
          </a:p>
          <a:p>
            <a:pPr>
              <a:lnSpc>
                <a:spcPct val="120000"/>
              </a:lnSpc>
            </a:pPr>
            <a:r>
              <a:rPr lang="en-US" altLang="zh-CN" sz="3400" dirty="0" smtClean="0">
                <a:latin typeface="Times New Roman"/>
                <a:ea typeface="宋体"/>
              </a:rPr>
              <a:t>B:I’m </a:t>
            </a:r>
            <a:r>
              <a:rPr lang="en-US" altLang="zh-CN" sz="3400" dirty="0">
                <a:latin typeface="Times New Roman"/>
                <a:ea typeface="宋体"/>
              </a:rPr>
              <a:t>going to fly a kite in </a:t>
            </a:r>
            <a:r>
              <a:rPr lang="en-US" altLang="zh-CN" sz="3400" dirty="0" err="1">
                <a:latin typeface="Times New Roman"/>
                <a:ea typeface="宋体"/>
              </a:rPr>
              <a:t>Renmin</a:t>
            </a:r>
            <a:r>
              <a:rPr lang="en-US" altLang="zh-CN" sz="3400" dirty="0">
                <a:latin typeface="Times New Roman"/>
                <a:ea typeface="宋体"/>
              </a:rPr>
              <a:t> Park</a:t>
            </a:r>
            <a:r>
              <a:rPr lang="en-US" altLang="zh-CN" sz="3400" dirty="0" smtClean="0">
                <a:latin typeface="Times New Roman"/>
                <a:ea typeface="宋体"/>
              </a:rPr>
              <a:t>.</a:t>
            </a:r>
          </a:p>
          <a:p>
            <a:pPr>
              <a:lnSpc>
                <a:spcPct val="120000"/>
              </a:lnSpc>
            </a:pPr>
            <a:r>
              <a:rPr lang="en-US" altLang="zh-CN" sz="3400" dirty="0" smtClean="0">
                <a:latin typeface="Times New Roman"/>
                <a:ea typeface="宋体"/>
              </a:rPr>
              <a:t>Wait </a:t>
            </a:r>
            <a:r>
              <a:rPr lang="en-US" altLang="zh-CN" sz="3400" dirty="0">
                <a:latin typeface="Times New Roman"/>
                <a:ea typeface="宋体"/>
              </a:rPr>
              <a:t>a </a:t>
            </a:r>
            <a:r>
              <a:rPr lang="en-US" altLang="zh-CN" sz="3400" dirty="0" err="1" smtClean="0">
                <a:latin typeface="Times New Roman"/>
                <a:ea typeface="宋体"/>
              </a:rPr>
              <a:t>minute.The</a:t>
            </a:r>
            <a:r>
              <a:rPr lang="en-US" altLang="zh-CN" sz="3400" dirty="0" smtClean="0">
                <a:latin typeface="Times New Roman"/>
                <a:ea typeface="宋体"/>
              </a:rPr>
              <a:t> </a:t>
            </a:r>
            <a:r>
              <a:rPr lang="en-US" altLang="zh-CN" sz="3400" dirty="0">
                <a:latin typeface="Times New Roman"/>
                <a:ea typeface="宋体"/>
              </a:rPr>
              <a:t>bell is ringing</a:t>
            </a:r>
            <a:r>
              <a:rPr lang="en-US" altLang="zh-CN" sz="3400" i="1" dirty="0" smtClean="0">
                <a:latin typeface="Times New Roman"/>
                <a:ea typeface="宋体"/>
              </a:rPr>
              <a:t>.</a:t>
            </a:r>
            <a:endParaRPr lang="zh-CN" altLang="en-US" sz="3400" dirty="0"/>
          </a:p>
        </p:txBody>
      </p:sp>
      <p:sp>
        <p:nvSpPr>
          <p:cNvPr id="6" name="矩形 5"/>
          <p:cNvSpPr/>
          <p:nvPr/>
        </p:nvSpPr>
        <p:spPr>
          <a:xfrm>
            <a:off x="6381226" y="2100901"/>
            <a:ext cx="5282267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A.What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happened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?</a:t>
            </a:r>
          </a:p>
          <a:p>
            <a:pPr>
              <a:spcAft>
                <a:spcPts val="0"/>
              </a:spcAft>
            </a:pP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B.Where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are you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?</a:t>
            </a:r>
          </a:p>
          <a:p>
            <a:pPr>
              <a:spcAft>
                <a:spcPts val="0"/>
              </a:spcAft>
            </a:pP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C.But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it starts to rain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.</a:t>
            </a:r>
          </a:p>
          <a:p>
            <a:pPr>
              <a:spcAft>
                <a:spcPts val="0"/>
              </a:spcAft>
            </a:pP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D.Can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I go with you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?</a:t>
            </a:r>
          </a:p>
          <a:p>
            <a:pPr>
              <a:spcAft>
                <a:spcPts val="0"/>
              </a:spcAft>
            </a:pP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E.What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are you doing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?</a:t>
            </a:r>
          </a:p>
          <a:p>
            <a:pPr>
              <a:spcAft>
                <a:spcPts val="0"/>
              </a:spcAft>
            </a:pP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F.What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are you going to do? 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381226" y="2100901"/>
            <a:ext cx="5130689" cy="3142218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434715" y="2113319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408271" y="3365247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</a:rPr>
              <a:t>E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229784" y="4590335"/>
            <a:ext cx="45076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</a:rPr>
              <a:t>F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196603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05460" y="841079"/>
            <a:ext cx="10752566" cy="59523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</a:pPr>
            <a:r>
              <a:rPr lang="en-US" altLang="zh-CN" sz="3400" dirty="0" smtClean="0">
                <a:latin typeface="Times New Roman"/>
                <a:ea typeface="宋体"/>
              </a:rPr>
              <a:t>(</a:t>
            </a:r>
            <a:r>
              <a:rPr lang="en-US" altLang="zh-CN" sz="3400" dirty="0">
                <a:latin typeface="Times New Roman"/>
                <a:ea typeface="宋体"/>
              </a:rPr>
              <a:t>Two minutes later</a:t>
            </a:r>
            <a:r>
              <a:rPr lang="en-US" altLang="zh-CN" sz="3400" dirty="0" smtClean="0">
                <a:latin typeface="Times New Roman"/>
                <a:ea typeface="宋体"/>
              </a:rPr>
              <a:t>)</a:t>
            </a:r>
          </a:p>
          <a:p>
            <a:pPr>
              <a:lnSpc>
                <a:spcPct val="140000"/>
              </a:lnSpc>
            </a:pPr>
            <a:r>
              <a:rPr lang="en-US" altLang="zh-CN" sz="3400" dirty="0" smtClean="0">
                <a:latin typeface="Times New Roman"/>
                <a:ea typeface="宋体"/>
              </a:rPr>
              <a:t>A:</a:t>
            </a:r>
            <a:r>
              <a:rPr lang="en-US" altLang="zh-CN" sz="3400" u="sng" dirty="0" smtClean="0">
                <a:latin typeface="Times New Roman"/>
                <a:ea typeface="宋体"/>
              </a:rPr>
              <a:t>4.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>
                <a:latin typeface="Times New Roman"/>
                <a:ea typeface="宋体"/>
              </a:rPr>
              <a:t> </a:t>
            </a:r>
            <a:endParaRPr lang="en-US" altLang="zh-CN" sz="3400" u="sng" dirty="0" smtClean="0">
              <a:latin typeface="Times New Roman"/>
              <a:ea typeface="宋体"/>
            </a:endParaRPr>
          </a:p>
          <a:p>
            <a:pPr>
              <a:lnSpc>
                <a:spcPct val="140000"/>
              </a:lnSpc>
            </a:pPr>
            <a:r>
              <a:rPr lang="en-US" altLang="zh-CN" sz="3400" dirty="0" smtClean="0">
                <a:latin typeface="Times New Roman"/>
                <a:ea typeface="宋体"/>
              </a:rPr>
              <a:t>B:That’s </a:t>
            </a:r>
            <a:r>
              <a:rPr lang="en-US" altLang="zh-CN" sz="3400" dirty="0">
                <a:latin typeface="Times New Roman"/>
                <a:ea typeface="宋体"/>
              </a:rPr>
              <a:t>my mum’s </a:t>
            </a:r>
            <a:endParaRPr lang="en-US" altLang="zh-CN" sz="3400" dirty="0" smtClean="0">
              <a:latin typeface="Times New Roman"/>
              <a:ea typeface="宋体"/>
            </a:endParaRPr>
          </a:p>
          <a:p>
            <a:pPr>
              <a:lnSpc>
                <a:spcPct val="140000"/>
              </a:lnSpc>
            </a:pPr>
            <a:r>
              <a:rPr lang="en-US" altLang="zh-CN" sz="3400" dirty="0" smtClean="0">
                <a:latin typeface="Times New Roman"/>
                <a:ea typeface="宋体"/>
              </a:rPr>
              <a:t>express</a:t>
            </a:r>
            <a:r>
              <a:rPr lang="en-US" altLang="zh-CN" sz="3400" dirty="0">
                <a:latin typeface="Times New Roman"/>
                <a:ea typeface="宋体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快递</a:t>
            </a:r>
            <a:r>
              <a:rPr lang="en-US" altLang="zh-CN" sz="3400" dirty="0" smtClean="0">
                <a:latin typeface="Times New Roman"/>
                <a:ea typeface="宋体"/>
              </a:rPr>
              <a:t>).</a:t>
            </a:r>
          </a:p>
          <a:p>
            <a:pPr>
              <a:lnSpc>
                <a:spcPct val="140000"/>
              </a:lnSpc>
            </a:pPr>
            <a:r>
              <a:rPr lang="en-US" altLang="zh-CN" sz="3400" dirty="0" smtClean="0">
                <a:latin typeface="Times New Roman"/>
                <a:ea typeface="宋体"/>
              </a:rPr>
              <a:t>I </a:t>
            </a:r>
            <a:r>
              <a:rPr lang="en-US" altLang="zh-CN" sz="3400" dirty="0">
                <a:latin typeface="Times New Roman"/>
                <a:ea typeface="宋体"/>
              </a:rPr>
              <a:t>went out and took it in</a:t>
            </a:r>
            <a:r>
              <a:rPr lang="en-US" altLang="zh-CN" sz="3400" dirty="0" smtClean="0">
                <a:latin typeface="Times New Roman"/>
                <a:ea typeface="宋体"/>
              </a:rPr>
              <a:t>.</a:t>
            </a:r>
          </a:p>
          <a:p>
            <a:pPr>
              <a:lnSpc>
                <a:spcPct val="140000"/>
              </a:lnSpc>
            </a:pPr>
            <a:r>
              <a:rPr lang="en-US" altLang="zh-CN" sz="3400" dirty="0" smtClean="0">
                <a:latin typeface="Times New Roman"/>
                <a:ea typeface="宋体"/>
              </a:rPr>
              <a:t>A:</a:t>
            </a:r>
            <a:r>
              <a:rPr lang="en-US" altLang="zh-CN" sz="3400" u="sng" dirty="0" smtClean="0">
                <a:latin typeface="Times New Roman"/>
                <a:ea typeface="宋体"/>
              </a:rPr>
              <a:t>5</a:t>
            </a:r>
            <a:r>
              <a:rPr lang="en-US" altLang="zh-CN" sz="3400" u="sng" dirty="0">
                <a:latin typeface="Times New Roman"/>
                <a:ea typeface="宋体"/>
              </a:rPr>
              <a:t>.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</a:t>
            </a:r>
            <a:r>
              <a:rPr lang="en-US" altLang="zh-CN" sz="3400" u="sng" dirty="0">
                <a:latin typeface="Times New Roman"/>
                <a:ea typeface="宋体"/>
              </a:rPr>
              <a:t> </a:t>
            </a:r>
            <a:endParaRPr lang="en-US" altLang="zh-CN" sz="3400" u="sng" dirty="0" smtClean="0">
              <a:latin typeface="Times New Roman"/>
              <a:ea typeface="宋体"/>
            </a:endParaRPr>
          </a:p>
          <a:p>
            <a:pPr>
              <a:lnSpc>
                <a:spcPct val="140000"/>
              </a:lnSpc>
            </a:pPr>
            <a:r>
              <a:rPr lang="en-US" altLang="zh-CN" sz="3400" dirty="0" smtClean="0">
                <a:latin typeface="Times New Roman"/>
                <a:ea typeface="宋体"/>
              </a:rPr>
              <a:t>B:Sure,see </a:t>
            </a:r>
            <a:r>
              <a:rPr lang="en-US" altLang="zh-CN" sz="3400" dirty="0">
                <a:latin typeface="Times New Roman"/>
                <a:ea typeface="宋体"/>
              </a:rPr>
              <a:t>you at 9</a:t>
            </a:r>
            <a:r>
              <a:rPr lang="zh-CN" altLang="zh-CN" sz="3400" dirty="0">
                <a:ea typeface="宋体"/>
                <a:cs typeface="宋体"/>
              </a:rPr>
              <a:t>∶</a:t>
            </a:r>
            <a:r>
              <a:rPr lang="en-US" altLang="zh-CN" sz="3400" dirty="0">
                <a:latin typeface="Times New Roman"/>
                <a:ea typeface="宋体"/>
              </a:rPr>
              <a:t>00 at school gate 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学校门口</a:t>
            </a:r>
            <a:r>
              <a:rPr lang="en-US" altLang="zh-CN" sz="3400" dirty="0" smtClean="0">
                <a:latin typeface="Times New Roman"/>
                <a:ea typeface="宋体"/>
              </a:rPr>
              <a:t>).</a:t>
            </a:r>
          </a:p>
          <a:p>
            <a:pPr>
              <a:lnSpc>
                <a:spcPct val="140000"/>
              </a:lnSpc>
            </a:pPr>
            <a:r>
              <a:rPr lang="en-US" altLang="zh-CN" sz="3400" dirty="0" smtClean="0">
                <a:latin typeface="Times New Roman"/>
                <a:ea typeface="宋体"/>
              </a:rPr>
              <a:t>A:OK.Bye</a:t>
            </a:r>
            <a:r>
              <a:rPr lang="en-US" altLang="zh-CN" sz="3400" dirty="0">
                <a:latin typeface="Times New Roman"/>
                <a:ea typeface="宋体"/>
              </a:rPr>
              <a:t>.</a:t>
            </a:r>
            <a:endParaRPr lang="zh-CN" altLang="en-US" sz="3400" dirty="0"/>
          </a:p>
        </p:txBody>
      </p:sp>
      <p:sp>
        <p:nvSpPr>
          <p:cNvPr id="8" name="矩形 7"/>
          <p:cNvSpPr/>
          <p:nvPr/>
        </p:nvSpPr>
        <p:spPr>
          <a:xfrm>
            <a:off x="6230224" y="943219"/>
            <a:ext cx="5130689" cy="4186643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264264" y="1048692"/>
            <a:ext cx="5282267" cy="4173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A.What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happened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?</a:t>
            </a: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B.Where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are you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?</a:t>
            </a: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C.But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it starts to rain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.</a:t>
            </a: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D.Can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I go with you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?</a:t>
            </a: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E.What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are you doing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?</a:t>
            </a: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F.What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are you going to do? 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570443" y="1622973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408271" y="4551311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</a:rPr>
              <a:t>D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5668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06801" y="888169"/>
            <a:ext cx="10905114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九、阅读理解。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看图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判断句子与图片是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(T)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否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(F)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相符。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8" name="image95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1149811" y="2673360"/>
            <a:ext cx="7490850" cy="3557947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5668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6" name="image95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1023977" y="1004195"/>
            <a:ext cx="7247568" cy="344239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4077" y="4226338"/>
            <a:ext cx="10659116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)1.There are many people in the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picture,but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there is only one child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2.They are waiting for the train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.</a:t>
            </a:r>
          </a:p>
        </p:txBody>
      </p:sp>
      <p:sp>
        <p:nvSpPr>
          <p:cNvPr id="8" name="矩形 7"/>
          <p:cNvSpPr/>
          <p:nvPr/>
        </p:nvSpPr>
        <p:spPr>
          <a:xfrm>
            <a:off x="1170225" y="4444493"/>
            <a:ext cx="45076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F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079500" y="5981700"/>
            <a:ext cx="45076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F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5668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6" name="image95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956865" y="942537"/>
            <a:ext cx="7482460" cy="355396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4077" y="4343784"/>
            <a:ext cx="10659116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)3.It’s raining outside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4.People are sitting on the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chairs,but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a girl is running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      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)5.A man is talking on the phone.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194911" y="4510762"/>
            <a:ext cx="45076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F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170225" y="5364303"/>
            <a:ext cx="45076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F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146181" y="6068934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T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567056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72177" y="875667"/>
            <a:ext cx="10879901" cy="7875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二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)Anna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是如何度过周末的呢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?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阅读短文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完成下列各题。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1025" name="Picture 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5460" y="1761258"/>
            <a:ext cx="11064638" cy="35741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9" name="image4.jpeg">
            <a:extLst>
              <a:ext uri="{FF2B5EF4-FFF2-40B4-BE49-F238E27FC236}">
                <a16:creationId xmlns="" xmlns:a16="http://schemas.microsoft.com/office/drawing/2014/main" id="{E779C646-829E-4DAD-A117-4A9806674BD2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505460" y="930731"/>
            <a:ext cx="4007273" cy="64608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5460" y="1575280"/>
            <a:ext cx="10870012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一、选出每组中不同类的一项。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1.A.first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　　　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B.third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　　　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C.three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2.A.reading	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B.riding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C.walk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)3.A.picnic	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B.breakfast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C.dinner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4.A.and	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B.but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C.at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     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)5.A.he	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B.she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C.me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33461" y="2565345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933461" y="3330391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09416" y="4091384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920088" y="4868290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921438" y="5683229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10" grpId="0"/>
      <p:bldP spid="11" grpId="0"/>
      <p:bldP spid="1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8" name="Picture 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681" y="964304"/>
            <a:ext cx="11064638" cy="34529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矩形 2"/>
          <p:cNvSpPr/>
          <p:nvPr/>
        </p:nvSpPr>
        <p:spPr>
          <a:xfrm>
            <a:off x="597237" y="4392067"/>
            <a:ext cx="10249922" cy="7467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200" dirty="0">
                <a:latin typeface="Times New Roman"/>
                <a:ea typeface="宋体"/>
                <a:cs typeface="Times New Roman"/>
              </a:rPr>
              <a:t>任务一</a:t>
            </a:r>
            <a:r>
              <a:rPr lang="en-US" altLang="zh-CN" sz="3200" dirty="0">
                <a:latin typeface="Times New Roman"/>
                <a:ea typeface="宋体"/>
                <a:cs typeface="Times New Roman"/>
              </a:rPr>
              <a:t>:</a:t>
            </a:r>
            <a:r>
              <a:rPr lang="zh-CN" altLang="zh-CN" sz="3200" dirty="0">
                <a:latin typeface="Times New Roman"/>
                <a:ea typeface="宋体"/>
                <a:cs typeface="Times New Roman"/>
              </a:rPr>
              <a:t>根据短文内容</a:t>
            </a:r>
            <a:r>
              <a:rPr lang="en-US" altLang="zh-CN" sz="32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200" dirty="0">
                <a:latin typeface="Times New Roman"/>
                <a:ea typeface="宋体"/>
                <a:cs typeface="Times New Roman"/>
              </a:rPr>
              <a:t>选择相应的图片序号填入方框中。</a:t>
            </a:r>
            <a:endParaRPr lang="zh-CN" altLang="zh-CN" sz="32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9" name="image96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664349" y="5214310"/>
            <a:ext cx="10249922" cy="1451683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707437" y="978877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</a:rPr>
              <a:t>D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50630" y="2692142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 smtClean="0">
                <a:solidFill>
                  <a:srgbClr val="E72582"/>
                </a:solidFill>
                <a:latin typeface="Times New Roman"/>
                <a:ea typeface="宋体"/>
              </a:rPr>
              <a:t>B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943872" y="1052736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 smtClean="0">
                <a:solidFill>
                  <a:srgbClr val="E72582"/>
                </a:solidFill>
                <a:latin typeface="Times New Roman"/>
                <a:ea typeface="宋体"/>
              </a:rPr>
              <a:t>A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8040215" y="1142925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 smtClean="0">
                <a:solidFill>
                  <a:srgbClr val="E72582"/>
                </a:solidFill>
                <a:latin typeface="Times New Roman"/>
                <a:ea typeface="宋体"/>
              </a:rPr>
              <a:t>C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146823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40359" y="871067"/>
            <a:ext cx="10407942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任务二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: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根据短文内容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判断下列句子正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(T)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误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(F)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5.It is sunny in the morning today.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)6.Anna’s mum wants to go to the cinema with her in the afternoon.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7.In the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evening,Anna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is doing her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homework,but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her little brother starts to sing.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92613" y="1795897"/>
            <a:ext cx="45076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F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92613" y="2643247"/>
            <a:ext cx="45076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F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114425" y="4181324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T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146823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23580" y="862678"/>
            <a:ext cx="10810614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十、今天是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Sam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的生日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请你根据以下提示词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想象一下生日聚会上的场景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并选择至少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5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个词写一篇短文。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第一句已给出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不计入总句数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提示词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:party, at home, cake, sing and dance, eat fruits, drink, play the </a:t>
            </a:r>
            <a:r>
              <a:rPr lang="en-US" altLang="zh-CN" sz="3400" i="1" dirty="0" err="1">
                <a:latin typeface="Times New Roman"/>
                <a:ea typeface="宋体"/>
                <a:cs typeface="Times New Roman"/>
              </a:rPr>
              <a:t>souna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 happy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Sam’s Birthday Party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81635" y="867830"/>
            <a:ext cx="10930279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Sam’s Birthday Party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Today is Sam’s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birthday.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81634" y="1614936"/>
            <a:ext cx="10852559" cy="40626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dirty="0" smtClean="0">
                <a:solidFill>
                  <a:srgbClr val="E72582"/>
                </a:solidFill>
                <a:latin typeface="Times New Roman"/>
                <a:ea typeface="宋体"/>
              </a:rPr>
              <a:t>                                              </a:t>
            </a:r>
            <a:r>
              <a:rPr lang="en-US" altLang="zh-CN" sz="3600" dirty="0" err="1" smtClean="0">
                <a:solidFill>
                  <a:srgbClr val="E72582"/>
                </a:solidFill>
                <a:latin typeface="Times New Roman"/>
                <a:ea typeface="宋体"/>
              </a:rPr>
              <a:t>He’</a:t>
            </a:r>
            <a:r>
              <a:rPr lang="en-US" altLang="zh-CN" sz="3400" dirty="0" err="1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having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 party at home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zh-CN" sz="3400" dirty="0" err="1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Lingling,Jim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, Lucy and Ben are at the </a:t>
            </a:r>
            <a:r>
              <a:rPr lang="en-US" altLang="zh-CN" sz="3400" dirty="0" err="1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party.Look!Jim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 is eating a </a:t>
            </a:r>
            <a:r>
              <a:rPr lang="en-US" altLang="zh-CN" sz="3400" dirty="0" err="1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cake.Lucy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 and </a:t>
            </a:r>
            <a:r>
              <a:rPr lang="en-US" altLang="zh-CN" sz="3400" dirty="0" err="1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Lingling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 are drinking </a:t>
            </a:r>
            <a:r>
              <a:rPr lang="en-US" altLang="zh-CN" sz="3400" dirty="0" err="1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juice.Ben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 is singing and </a:t>
            </a:r>
            <a:r>
              <a:rPr lang="en-US" altLang="zh-CN" sz="3400" dirty="0" err="1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dancing.Sam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 is playing the </a:t>
            </a:r>
            <a:r>
              <a:rPr lang="en-US" altLang="zh-CN" sz="3400" i="1" dirty="0" err="1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suona</a:t>
            </a:r>
            <a:r>
              <a:rPr lang="en-US" altLang="zh-CN" sz="3400" dirty="0" err="1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.He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 can play it </a:t>
            </a:r>
            <a:r>
              <a:rPr lang="en-US" altLang="zh-CN" sz="3400" dirty="0" err="1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well.They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 are having a good time.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8" name="image31.jpeg">
            <a:extLst>
              <a:ext uri="{FF2B5EF4-FFF2-40B4-BE49-F238E27FC236}">
                <a16:creationId xmlns:a16="http://schemas.microsoft.com/office/drawing/2014/main" xmlns="" id="{F26DE1C1-30B6-4E3C-9009-99272B6DBC89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475764" y="920083"/>
            <a:ext cx="3262836" cy="600039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623582" y="1674674"/>
            <a:ext cx="10785446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给下列句子改错误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先用笔圈出错处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再把正确的句子写在横线上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1.He is play the </a:t>
            </a:r>
            <a:r>
              <a:rPr lang="en-US" altLang="zh-CN" sz="3400" i="1" dirty="0" err="1">
                <a:latin typeface="Times New Roman"/>
                <a:ea typeface="宋体"/>
                <a:cs typeface="Times New Roman"/>
              </a:rPr>
              <a:t>suona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of the third time.(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共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处错误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                                                              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2.Lily is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haveing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lunch,and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the bell ring.(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共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处错误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                                                    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 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11" name="椭圆 10">
            <a:extLst>
              <a:ext uri="{FF2B5EF4-FFF2-40B4-BE49-F238E27FC236}">
                <a16:creationId xmlns="" xmlns:a16="http://schemas.microsoft.com/office/drawing/2014/main" id="{79264D76-B83B-EF12-1E1E-9C2B62B8E5BA}"/>
              </a:ext>
            </a:extLst>
          </p:cNvPr>
          <p:cNvSpPr/>
          <p:nvPr/>
        </p:nvSpPr>
        <p:spPr>
          <a:xfrm>
            <a:off x="1943853" y="3513858"/>
            <a:ext cx="841291" cy="516685"/>
          </a:xfrm>
          <a:prstGeom prst="ellipse">
            <a:avLst/>
          </a:prstGeom>
          <a:noFill/>
          <a:ln w="28575">
            <a:solidFill>
              <a:srgbClr val="E725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>
            <a:extLst>
              <a:ext uri="{FF2B5EF4-FFF2-40B4-BE49-F238E27FC236}">
                <a16:creationId xmlns="" xmlns:a16="http://schemas.microsoft.com/office/drawing/2014/main" id="{79264D76-B83B-EF12-1E1E-9C2B62B8E5BA}"/>
              </a:ext>
            </a:extLst>
          </p:cNvPr>
          <p:cNvSpPr/>
          <p:nvPr/>
        </p:nvSpPr>
        <p:spPr>
          <a:xfrm>
            <a:off x="4583833" y="3475841"/>
            <a:ext cx="558618" cy="516685"/>
          </a:xfrm>
          <a:prstGeom prst="ellipse">
            <a:avLst/>
          </a:prstGeom>
          <a:noFill/>
          <a:ln w="28575">
            <a:solidFill>
              <a:srgbClr val="E725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42024" y="4084108"/>
            <a:ext cx="7842236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He is playing the </a:t>
            </a:r>
            <a:r>
              <a:rPr lang="en-US" altLang="zh-CN" sz="3400" i="1" dirty="0" err="1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suona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 for the third time.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4" name="椭圆 13">
            <a:extLst>
              <a:ext uri="{FF2B5EF4-FFF2-40B4-BE49-F238E27FC236}">
                <a16:creationId xmlns="" xmlns:a16="http://schemas.microsoft.com/office/drawing/2014/main" id="{79264D76-B83B-EF12-1E1E-9C2B62B8E5BA}"/>
              </a:ext>
            </a:extLst>
          </p:cNvPr>
          <p:cNvSpPr/>
          <p:nvPr/>
        </p:nvSpPr>
        <p:spPr>
          <a:xfrm>
            <a:off x="2207568" y="5013176"/>
            <a:ext cx="1531032" cy="516685"/>
          </a:xfrm>
          <a:prstGeom prst="ellipse">
            <a:avLst/>
          </a:prstGeom>
          <a:noFill/>
          <a:ln w="28575">
            <a:solidFill>
              <a:srgbClr val="E725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>
            <a:extLst>
              <a:ext uri="{FF2B5EF4-FFF2-40B4-BE49-F238E27FC236}">
                <a16:creationId xmlns="" xmlns:a16="http://schemas.microsoft.com/office/drawing/2014/main" id="{79264D76-B83B-EF12-1E1E-9C2B62B8E5BA}"/>
              </a:ext>
            </a:extLst>
          </p:cNvPr>
          <p:cNvSpPr/>
          <p:nvPr/>
        </p:nvSpPr>
        <p:spPr>
          <a:xfrm>
            <a:off x="4775758" y="5027969"/>
            <a:ext cx="786143" cy="516685"/>
          </a:xfrm>
          <a:prstGeom prst="ellipse">
            <a:avLst/>
          </a:prstGeom>
          <a:noFill/>
          <a:ln w="28575">
            <a:solidFill>
              <a:srgbClr val="E725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>
            <a:extLst>
              <a:ext uri="{FF2B5EF4-FFF2-40B4-BE49-F238E27FC236}">
                <a16:creationId xmlns="" xmlns:a16="http://schemas.microsoft.com/office/drawing/2014/main" id="{79264D76-B83B-EF12-1E1E-9C2B62B8E5BA}"/>
              </a:ext>
            </a:extLst>
          </p:cNvPr>
          <p:cNvSpPr/>
          <p:nvPr/>
        </p:nvSpPr>
        <p:spPr>
          <a:xfrm>
            <a:off x="6841247" y="5060017"/>
            <a:ext cx="786143" cy="516685"/>
          </a:xfrm>
          <a:prstGeom prst="ellipse">
            <a:avLst/>
          </a:prstGeom>
          <a:noFill/>
          <a:ln w="28575">
            <a:solidFill>
              <a:srgbClr val="E725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78771" y="5663277"/>
            <a:ext cx="7968741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Lily is having </a:t>
            </a:r>
            <a:r>
              <a:rPr lang="en-US" altLang="zh-CN" sz="3400" dirty="0" err="1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lunch,but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 the bell rings.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0" grpId="0"/>
      <p:bldP spid="14" grpId="0" animBg="1"/>
      <p:bldP spid="15" grpId="0" animBg="1"/>
      <p:bldP spid="16" grpId="0" animBg="1"/>
      <p:bldP spid="1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15193" y="861094"/>
            <a:ext cx="10896722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3.On this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photo,the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sun is shine and the wind are blowing.(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共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处错误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                                                                          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4.He’s riding her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bike,but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it starting to raining.(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共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处错误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                                                  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05938" y="2487833"/>
            <a:ext cx="10015859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In this </a:t>
            </a:r>
            <a:r>
              <a:rPr lang="en-US" altLang="zh-CN" sz="3400" dirty="0" err="1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photo,the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 sun is shining and the wind is blowing.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874871" y="4065913"/>
            <a:ext cx="7447862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He’s riding his </a:t>
            </a:r>
            <a:r>
              <a:rPr lang="en-US" altLang="zh-CN" sz="3400" dirty="0" err="1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bike,but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 it starts to rain.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椭圆 8">
            <a:extLst>
              <a:ext uri="{FF2B5EF4-FFF2-40B4-BE49-F238E27FC236}">
                <a16:creationId xmlns="" xmlns:a16="http://schemas.microsoft.com/office/drawing/2014/main" id="{79264D76-B83B-EF12-1E1E-9C2B62B8E5BA}"/>
              </a:ext>
            </a:extLst>
          </p:cNvPr>
          <p:cNvSpPr/>
          <p:nvPr/>
        </p:nvSpPr>
        <p:spPr>
          <a:xfrm>
            <a:off x="1026633" y="1112530"/>
            <a:ext cx="607434" cy="448423"/>
          </a:xfrm>
          <a:prstGeom prst="ellipse">
            <a:avLst/>
          </a:prstGeom>
          <a:noFill/>
          <a:ln w="28575">
            <a:solidFill>
              <a:srgbClr val="E725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>
            <a:extLst>
              <a:ext uri="{FF2B5EF4-FFF2-40B4-BE49-F238E27FC236}">
                <a16:creationId xmlns="" xmlns:a16="http://schemas.microsoft.com/office/drawing/2014/main" id="{79264D76-B83B-EF12-1E1E-9C2B62B8E5BA}"/>
              </a:ext>
            </a:extLst>
          </p:cNvPr>
          <p:cNvSpPr/>
          <p:nvPr/>
        </p:nvSpPr>
        <p:spPr>
          <a:xfrm>
            <a:off x="5159896" y="1124744"/>
            <a:ext cx="1012304" cy="448423"/>
          </a:xfrm>
          <a:prstGeom prst="ellipse">
            <a:avLst/>
          </a:prstGeom>
          <a:noFill/>
          <a:ln w="28575">
            <a:solidFill>
              <a:srgbClr val="E725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>
            <a:extLst>
              <a:ext uri="{FF2B5EF4-FFF2-40B4-BE49-F238E27FC236}">
                <a16:creationId xmlns="" xmlns:a16="http://schemas.microsoft.com/office/drawing/2014/main" id="{79264D76-B83B-EF12-1E1E-9C2B62B8E5BA}"/>
              </a:ext>
            </a:extLst>
          </p:cNvPr>
          <p:cNvSpPr/>
          <p:nvPr/>
        </p:nvSpPr>
        <p:spPr>
          <a:xfrm>
            <a:off x="8472264" y="1124744"/>
            <a:ext cx="781803" cy="448423"/>
          </a:xfrm>
          <a:prstGeom prst="ellipse">
            <a:avLst/>
          </a:prstGeom>
          <a:noFill/>
          <a:ln w="28575">
            <a:solidFill>
              <a:srgbClr val="E725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>
            <a:extLst>
              <a:ext uri="{FF2B5EF4-FFF2-40B4-BE49-F238E27FC236}">
                <a16:creationId xmlns="" xmlns:a16="http://schemas.microsoft.com/office/drawing/2014/main" id="{79264D76-B83B-EF12-1E1E-9C2B62B8E5BA}"/>
              </a:ext>
            </a:extLst>
          </p:cNvPr>
          <p:cNvSpPr/>
          <p:nvPr/>
        </p:nvSpPr>
        <p:spPr>
          <a:xfrm>
            <a:off x="2999656" y="3429000"/>
            <a:ext cx="683344" cy="448423"/>
          </a:xfrm>
          <a:prstGeom prst="ellipse">
            <a:avLst/>
          </a:prstGeom>
          <a:noFill/>
          <a:ln w="28575">
            <a:solidFill>
              <a:srgbClr val="E725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>
            <a:extLst>
              <a:ext uri="{FF2B5EF4-FFF2-40B4-BE49-F238E27FC236}">
                <a16:creationId xmlns="" xmlns:a16="http://schemas.microsoft.com/office/drawing/2014/main" id="{79264D76-B83B-EF12-1E1E-9C2B62B8E5BA}"/>
              </a:ext>
            </a:extLst>
          </p:cNvPr>
          <p:cNvSpPr/>
          <p:nvPr/>
        </p:nvSpPr>
        <p:spPr>
          <a:xfrm>
            <a:off x="5519935" y="3471335"/>
            <a:ext cx="1434537" cy="448423"/>
          </a:xfrm>
          <a:prstGeom prst="ellipse">
            <a:avLst/>
          </a:prstGeom>
          <a:noFill/>
          <a:ln w="28575">
            <a:solidFill>
              <a:srgbClr val="E725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>
            <a:extLst>
              <a:ext uri="{FF2B5EF4-FFF2-40B4-BE49-F238E27FC236}">
                <a16:creationId xmlns="" xmlns:a16="http://schemas.microsoft.com/office/drawing/2014/main" id="{79264D76-B83B-EF12-1E1E-9C2B62B8E5BA}"/>
              </a:ext>
            </a:extLst>
          </p:cNvPr>
          <p:cNvSpPr/>
          <p:nvPr/>
        </p:nvSpPr>
        <p:spPr>
          <a:xfrm>
            <a:off x="7320136" y="3501008"/>
            <a:ext cx="1434537" cy="448423"/>
          </a:xfrm>
          <a:prstGeom prst="ellipse">
            <a:avLst/>
          </a:prstGeom>
          <a:noFill/>
          <a:ln w="28575">
            <a:solidFill>
              <a:srgbClr val="E725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15193" y="861094"/>
            <a:ext cx="10896722" cy="15724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5.Today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is Amy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birthday.She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has a birthday party on home now.(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共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处错误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)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8" name="椭圆 7">
            <a:extLst>
              <a:ext uri="{FF2B5EF4-FFF2-40B4-BE49-F238E27FC236}">
                <a16:creationId xmlns="" xmlns:a16="http://schemas.microsoft.com/office/drawing/2014/main" id="{79264D76-B83B-EF12-1E1E-9C2B62B8E5BA}"/>
              </a:ext>
            </a:extLst>
          </p:cNvPr>
          <p:cNvSpPr/>
          <p:nvPr/>
        </p:nvSpPr>
        <p:spPr>
          <a:xfrm>
            <a:off x="2513095" y="1096861"/>
            <a:ext cx="934780" cy="530603"/>
          </a:xfrm>
          <a:prstGeom prst="ellipse">
            <a:avLst/>
          </a:prstGeom>
          <a:noFill/>
          <a:ln w="28575">
            <a:solidFill>
              <a:srgbClr val="E725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>
            <a:extLst>
              <a:ext uri="{FF2B5EF4-FFF2-40B4-BE49-F238E27FC236}">
                <a16:creationId xmlns="" xmlns:a16="http://schemas.microsoft.com/office/drawing/2014/main" id="{79264D76-B83B-EF12-1E1E-9C2B62B8E5BA}"/>
              </a:ext>
            </a:extLst>
          </p:cNvPr>
          <p:cNvSpPr/>
          <p:nvPr/>
        </p:nvSpPr>
        <p:spPr>
          <a:xfrm>
            <a:off x="5681436" y="1052736"/>
            <a:ext cx="829127" cy="530603"/>
          </a:xfrm>
          <a:prstGeom prst="ellipse">
            <a:avLst/>
          </a:prstGeom>
          <a:noFill/>
          <a:ln w="28575">
            <a:solidFill>
              <a:srgbClr val="E725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>
            <a:extLst>
              <a:ext uri="{FF2B5EF4-FFF2-40B4-BE49-F238E27FC236}">
                <a16:creationId xmlns="" xmlns:a16="http://schemas.microsoft.com/office/drawing/2014/main" id="{79264D76-B83B-EF12-1E1E-9C2B62B8E5BA}"/>
              </a:ext>
            </a:extLst>
          </p:cNvPr>
          <p:cNvSpPr/>
          <p:nvPr/>
        </p:nvSpPr>
        <p:spPr>
          <a:xfrm>
            <a:off x="9269835" y="1124744"/>
            <a:ext cx="671120" cy="530603"/>
          </a:xfrm>
          <a:prstGeom prst="ellipse">
            <a:avLst/>
          </a:prstGeom>
          <a:noFill/>
          <a:ln w="28575">
            <a:solidFill>
              <a:srgbClr val="E725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38092" y="2434217"/>
            <a:ext cx="10487046" cy="15674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Today is Amy’s </a:t>
            </a:r>
            <a:r>
              <a:rPr lang="en-US" altLang="zh-CN" sz="3400" dirty="0" err="1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birthday.She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 is having a birthday party at home now.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122721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6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652769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  六年级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06804" y="841079"/>
            <a:ext cx="10483442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二、判断下列单词划线部分的发音是否相同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相同的写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S,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不同的写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D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1.pl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ay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s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ay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)2.d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ar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k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st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ar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t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)3.w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al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k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zh-CN" altLang="zh-CN" sz="3400" dirty="0">
                <a:latin typeface="Calibri"/>
                <a:ea typeface="Times New Roman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c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al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l                 (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)4.ph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o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ne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st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o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p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)5.ab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ou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t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l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ou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dly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(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)6.n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o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thing     d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o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g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50902" y="2541544"/>
            <a:ext cx="42672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S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6588319" y="2552928"/>
            <a:ext cx="42672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S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040001" y="3370277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D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557050" y="3373869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D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076068" y="4155326"/>
            <a:ext cx="42672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S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588319" y="4155325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D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810926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06803" y="876219"/>
            <a:ext cx="10777057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三、根据句意及汉语提示补全句子。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1.Daming can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弹琴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 the piano.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2.He is playing the </a:t>
            </a:r>
            <a:r>
              <a:rPr lang="en-US" altLang="zh-CN" sz="3400" i="1" dirty="0" err="1">
                <a:latin typeface="Times New Roman"/>
                <a:ea typeface="宋体"/>
                <a:cs typeface="Times New Roman"/>
              </a:rPr>
              <a:t>suona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for the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第三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 time.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3.I want to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骑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 my bike to school.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4.Let’s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做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 exercise together.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5.They are having a picnic,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但是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 it starts to rain. 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463926" y="1757503"/>
            <a:ext cx="93647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play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6505642" y="2570856"/>
            <a:ext cx="101021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third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2812404" y="3330089"/>
            <a:ext cx="86433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ride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272337" y="4131427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do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724744" y="4894069"/>
            <a:ext cx="74251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but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87229" y="861094"/>
            <a:ext cx="10796632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四、用所给单词的适当形式填空。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1.The bell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be) ringing.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2.Daming is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walk) in the park now.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3.Look!Sam and Simon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(swim) in the sea.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4.I can’t help you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now.I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(fly) a kite.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5.I am high up above a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plane.Mum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is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(call) out my name. 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762795" y="1765396"/>
            <a:ext cx="476412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is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2957977" y="2527746"/>
            <a:ext cx="15905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walking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4988060" y="3258433"/>
            <a:ext cx="267092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are swimming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219298" y="4055475"/>
            <a:ext cx="187102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am flying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322226" y="4835375"/>
            <a:ext cx="137409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calling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73248" y="861094"/>
            <a:ext cx="10802224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五、选择填空。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1.In this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picture,the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boy is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 bike.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A.reading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　　　　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B.riding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　　　　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C.rides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2.Lingling is watching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TV,but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the bell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A.ring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    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B.rings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C.rang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3.Daming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football,but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his teacher calls him.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A.is playing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B.plays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C.playing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15588" y="1813113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32886" y="3346389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991543" y="4927668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196603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73247" y="861094"/>
            <a:ext cx="10938667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4.My friends and I are having a picnic,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it starts to rain.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A.so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B.and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C.but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)5.He’s playing the piano,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he plays very well.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A.but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B.and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C.or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6.I wake up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my dream.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A.to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       B.in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C.from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085812" y="1043272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170866" y="3346389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121052" y="4975092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196603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8" name="矩形 7"/>
          <p:cNvSpPr/>
          <p:nvPr/>
        </p:nvSpPr>
        <p:spPr>
          <a:xfrm>
            <a:off x="615192" y="861094"/>
            <a:ext cx="10575722" cy="5324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六、根据图片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补全句子。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1.Rose is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zh-CN" altLang="zh-CN" sz="3400" dirty="0">
                <a:latin typeface="Calibri"/>
                <a:ea typeface="Times New Roman"/>
                <a:cs typeface="Times New Roman"/>
              </a:rPr>
              <a:t> </a:t>
            </a:r>
            <a:r>
              <a:rPr lang="en-US" altLang="zh-CN" sz="3400" dirty="0" smtClean="0">
                <a:latin typeface="Calibri"/>
                <a:ea typeface="Times New Roman"/>
                <a:cs typeface="Times New Roman"/>
              </a:rPr>
              <a:t>       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, </a:t>
            </a:r>
            <a:r>
              <a:rPr lang="en-US" altLang="zh-CN" sz="3400" dirty="0" smtClean="0">
                <a:latin typeface="Times New Roman" pitchFamily="18" charset="0"/>
                <a:ea typeface="Times New Roman"/>
                <a:cs typeface="Times New Roman" pitchFamily="18" charset="0"/>
              </a:rPr>
              <a:t>but </a:t>
            </a:r>
            <a:r>
              <a:rPr lang="en-US" altLang="zh-CN" sz="3400" dirty="0">
                <a:latin typeface="Times New Roman" pitchFamily="18" charset="0"/>
                <a:ea typeface="Times New Roman"/>
                <a:cs typeface="Times New Roman" pitchFamily="18" charset="0"/>
              </a:rPr>
              <a:t>Ann </a:t>
            </a:r>
            <a:r>
              <a:rPr lang="en-US" altLang="zh-CN" sz="3400" dirty="0" smtClean="0">
                <a:latin typeface="Times New Roman" pitchFamily="18" charset="0"/>
                <a:ea typeface="Times New Roman"/>
                <a:cs typeface="Times New Roman" pitchFamily="18" charset="0"/>
              </a:rPr>
              <a:t>knows</a:t>
            </a: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 </a:t>
            </a:r>
            <a:r>
              <a:rPr lang="zh-CN" altLang="zh-CN" sz="3400" dirty="0" smtClean="0">
                <a:latin typeface="Calibri"/>
                <a:ea typeface="Times New Roman"/>
                <a:cs typeface="Times New Roman"/>
              </a:rPr>
              <a:t> </a:t>
            </a:r>
            <a:r>
              <a:rPr lang="en-US" altLang="zh-CN" sz="3400" dirty="0" smtClean="0">
                <a:latin typeface="Calibri"/>
                <a:ea typeface="Times New Roman"/>
                <a:cs typeface="Times New Roman"/>
              </a:rPr>
              <a:t>                .</a:t>
            </a:r>
            <a:r>
              <a:rPr lang="en-US" altLang="zh-CN" sz="3400" dirty="0">
                <a:latin typeface="Calibri"/>
                <a:ea typeface="Times New Roman"/>
                <a:cs typeface="Times New Roman"/>
              </a:rPr>
              <a:t>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2.I am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zh-CN" altLang="zh-CN" sz="3400" dirty="0">
                <a:latin typeface="Calibri"/>
                <a:ea typeface="Times New Roman"/>
                <a:cs typeface="Times New Roman"/>
              </a:rPr>
              <a:t>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 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  ,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but it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too</a:t>
            </a: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 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 .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 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9" name="image85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4705216" y="1781129"/>
            <a:ext cx="1508230" cy="1391583"/>
          </a:xfrm>
          <a:prstGeom prst="rect">
            <a:avLst/>
          </a:prstGeom>
        </p:spPr>
      </p:pic>
      <p:pic>
        <p:nvPicPr>
          <p:cNvPr id="10" name="image86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2776077" y="3000139"/>
            <a:ext cx="1372054" cy="1230175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2677857" y="2169143"/>
            <a:ext cx="14702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singing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824124" y="3226492"/>
            <a:ext cx="151836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nothing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088593" y="4267608"/>
            <a:ext cx="117852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doing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660971" y="4297426"/>
            <a:ext cx="161614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exercise</a:t>
            </a:r>
            <a:endParaRPr lang="zh-CN" altLang="en-US" dirty="0">
              <a:solidFill>
                <a:srgbClr val="E72582"/>
              </a:solidFill>
            </a:endParaRPr>
          </a:p>
        </p:txBody>
      </p:sp>
      <p:pic>
        <p:nvPicPr>
          <p:cNvPr id="15" name="image87.jpeg"/>
          <p:cNvPicPr/>
          <p:nvPr/>
        </p:nvPicPr>
        <p:blipFill>
          <a:blip r:embed="rId6"/>
          <a:stretch>
            <a:fillRect/>
          </a:stretch>
        </p:blipFill>
        <p:spPr>
          <a:xfrm>
            <a:off x="5443504" y="3620911"/>
            <a:ext cx="1304992" cy="1720455"/>
          </a:xfrm>
          <a:prstGeom prst="rect">
            <a:avLst/>
          </a:prstGeom>
        </p:spPr>
      </p:pic>
      <p:sp>
        <p:nvSpPr>
          <p:cNvPr id="16" name="矩形 15"/>
          <p:cNvSpPr/>
          <p:nvPr/>
        </p:nvSpPr>
        <p:spPr>
          <a:xfrm>
            <a:off x="8126908" y="4267607"/>
            <a:ext cx="88838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gets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077360" y="5341365"/>
            <a:ext cx="74251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hot</a:t>
            </a:r>
            <a:endParaRPr lang="zh-CN" altLang="en-US" dirty="0">
              <a:solidFill>
                <a:srgbClr val="E72582"/>
              </a:solidFill>
            </a:endParaRPr>
          </a:p>
        </p:txBody>
      </p:sp>
      <p:pic>
        <p:nvPicPr>
          <p:cNvPr id="18" name="image88.jpeg"/>
          <p:cNvPicPr/>
          <p:nvPr/>
        </p:nvPicPr>
        <p:blipFill>
          <a:blip r:embed="rId7"/>
          <a:stretch>
            <a:fillRect/>
          </a:stretch>
        </p:blipFill>
        <p:spPr>
          <a:xfrm>
            <a:off x="2088593" y="4939870"/>
            <a:ext cx="1015334" cy="1245759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5196603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  <p:bldP spid="16" grpId="0"/>
      <p:bldP spid="1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56469" y="875504"/>
            <a:ext cx="10955446" cy="36502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7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3.Tom is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zh-CN" altLang="zh-CN" sz="3400" dirty="0">
                <a:latin typeface="Calibri"/>
                <a:ea typeface="Times New Roman"/>
                <a:cs typeface="Times New Roman"/>
              </a:rPr>
              <a:t>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zh-CN" altLang="zh-CN" sz="3400" dirty="0">
                <a:latin typeface="Calibri"/>
                <a:ea typeface="Times New Roman"/>
                <a:cs typeface="Times New Roman"/>
              </a:rPr>
              <a:t>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zh-CN" altLang="zh-CN" sz="3400" dirty="0">
                <a:latin typeface="Calibri"/>
                <a:ea typeface="Times New Roman"/>
                <a:cs typeface="Times New Roman"/>
              </a:rPr>
              <a:t> </a:t>
            </a:r>
            <a:r>
              <a:rPr lang="en-US" altLang="zh-CN" sz="3400" dirty="0" smtClean="0">
                <a:latin typeface="Calibri"/>
                <a:ea typeface="Times New Roman"/>
                <a:cs typeface="Times New Roman"/>
              </a:rPr>
              <a:t>              </a:t>
            </a:r>
            <a:r>
              <a:rPr lang="en-US" altLang="zh-CN" sz="3400" dirty="0" smtClean="0">
                <a:latin typeface="Times New Roman" pitchFamily="18" charset="0"/>
                <a:ea typeface="Times New Roman"/>
                <a:cs typeface="Times New Roman" pitchFamily="18" charset="0"/>
              </a:rPr>
              <a:t>,</a:t>
            </a:r>
            <a:r>
              <a:rPr lang="en-US" altLang="zh-CN" sz="3400" dirty="0">
                <a:latin typeface="Times New Roman" pitchFamily="18" charset="0"/>
                <a:ea typeface="Times New Roman"/>
                <a:cs typeface="Times New Roman" pitchFamily="18" charset="0"/>
              </a:rPr>
              <a:t>but it </a:t>
            </a:r>
            <a:endParaRPr lang="en-US" altLang="zh-CN" sz="3400" dirty="0" smtClean="0"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pPr>
              <a:lnSpc>
                <a:spcPct val="170000"/>
              </a:lnSpc>
              <a:spcAft>
                <a:spcPts val="0"/>
              </a:spcAft>
            </a:pP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zh-CN" altLang="zh-CN" sz="3400" dirty="0">
                <a:latin typeface="Calibri"/>
                <a:ea typeface="Times New Roman"/>
                <a:cs typeface="Times New Roman"/>
              </a:rPr>
              <a:t>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zh-CN" altLang="zh-CN" sz="3400" dirty="0">
                <a:latin typeface="Calibri"/>
                <a:ea typeface="Times New Roman"/>
                <a:cs typeface="Times New Roman"/>
              </a:rPr>
              <a:t>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 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.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7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4.I am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zh-CN" altLang="zh-CN" sz="3400" dirty="0">
                <a:latin typeface="Calibri"/>
                <a:ea typeface="Times New Roman"/>
                <a:cs typeface="Times New Roman"/>
              </a:rPr>
              <a:t>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</a:t>
            </a:r>
            <a:r>
              <a:rPr lang="zh-CN" altLang="zh-CN" sz="3400" dirty="0" smtClean="0">
                <a:latin typeface="Calibri"/>
                <a:ea typeface="Times New Roman"/>
                <a:cs typeface="Times New Roman"/>
              </a:rPr>
              <a:t> </a:t>
            </a:r>
            <a:r>
              <a:rPr lang="en-US" altLang="zh-CN" sz="3400" dirty="0" smtClean="0">
                <a:latin typeface="Calibri"/>
                <a:ea typeface="Times New Roman"/>
                <a:cs typeface="Times New Roman"/>
              </a:rPr>
              <a:t>                  </a:t>
            </a:r>
            <a:r>
              <a:rPr lang="en-US" altLang="zh-CN" sz="3400" dirty="0" smtClean="0">
                <a:latin typeface="Times New Roman" pitchFamily="18" charset="0"/>
                <a:ea typeface="Times New Roman"/>
                <a:cs typeface="Times New Roman" pitchFamily="18" charset="0"/>
              </a:rPr>
              <a:t>,</a:t>
            </a:r>
            <a:r>
              <a:rPr lang="en-US" altLang="zh-CN" sz="3400" dirty="0">
                <a:latin typeface="Times New Roman" pitchFamily="18" charset="0"/>
                <a:ea typeface="Times New Roman"/>
                <a:cs typeface="Times New Roman" pitchFamily="18" charset="0"/>
              </a:rPr>
              <a:t>but </a:t>
            </a:r>
            <a:r>
              <a:rPr lang="en-US" altLang="zh-CN" sz="3400" dirty="0" smtClean="0">
                <a:latin typeface="Times New Roman" pitchFamily="18" charset="0"/>
                <a:ea typeface="Times New Roman"/>
                <a:cs typeface="Times New Roman" pitchFamily="18" charset="0"/>
              </a:rPr>
              <a:t>the phone</a:t>
            </a:r>
          </a:p>
          <a:p>
            <a:pPr>
              <a:lnSpc>
                <a:spcPct val="17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lang="zh-CN" altLang="zh-CN" sz="3400" u="sng" dirty="0" smtClean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</a:t>
            </a:r>
            <a:r>
              <a:rPr lang="zh-CN" altLang="zh-CN" sz="3400" dirty="0" smtClean="0">
                <a:latin typeface="Calibri"/>
                <a:ea typeface="Times New Roman"/>
                <a:cs typeface="Times New Roman"/>
              </a:rPr>
              <a:t> </a:t>
            </a:r>
            <a:r>
              <a:rPr lang="en-US" altLang="zh-CN" sz="3400" dirty="0" smtClean="0">
                <a:latin typeface="Calibri"/>
                <a:ea typeface="Times New Roman"/>
                <a:cs typeface="Times New Roman"/>
              </a:rPr>
              <a:t>. 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8" name="image89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6961113" y="829953"/>
            <a:ext cx="1147661" cy="1243862"/>
          </a:xfrm>
          <a:prstGeom prst="rect">
            <a:avLst/>
          </a:prstGeom>
        </p:spPr>
      </p:pic>
      <p:pic>
        <p:nvPicPr>
          <p:cNvPr id="9" name="image90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4652510" y="1750561"/>
            <a:ext cx="1044196" cy="1044196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2378545" y="1062969"/>
            <a:ext cx="122822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riding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180630" y="1092165"/>
            <a:ext cx="69442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his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493538" y="1079227"/>
            <a:ext cx="93647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bike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854273" y="1964883"/>
            <a:ext cx="110799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starts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468152" y="1948105"/>
            <a:ext cx="52450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to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606766" y="1948104"/>
            <a:ext cx="86433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rain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962269" y="2813447"/>
            <a:ext cx="1372492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having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3606766" y="2838613"/>
            <a:ext cx="11544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lunch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903966" y="3685849"/>
            <a:ext cx="105830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rings</a:t>
            </a:r>
            <a:endParaRPr lang="zh-CN" altLang="en-US" dirty="0">
              <a:solidFill>
                <a:srgbClr val="E72582"/>
              </a:solidFill>
            </a:endParaRPr>
          </a:p>
        </p:txBody>
      </p:sp>
      <p:pic>
        <p:nvPicPr>
          <p:cNvPr id="19" name="image91.jpeg"/>
          <p:cNvPicPr/>
          <p:nvPr/>
        </p:nvPicPr>
        <p:blipFill>
          <a:blip r:embed="rId6"/>
          <a:stretch>
            <a:fillRect/>
          </a:stretch>
        </p:blipFill>
        <p:spPr>
          <a:xfrm>
            <a:off x="5212332" y="2838613"/>
            <a:ext cx="1498886" cy="1234422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5196603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6" grpId="0"/>
      <p:bldP spid="17" grpId="0"/>
      <p:bldP spid="18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286</TotalTime>
  <Words>836</Words>
  <Application>Microsoft Office PowerPoint</Application>
  <PresentationFormat>自定义</PresentationFormat>
  <Paragraphs>255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40" baseType="lpstr">
      <vt:lpstr>Arial</vt:lpstr>
      <vt:lpstr>宋体</vt:lpstr>
      <vt:lpstr>方正隶变_GBK</vt:lpstr>
      <vt:lpstr>汉仪雅酷黑 95W</vt:lpstr>
      <vt:lpstr>方正小标宋_GBK</vt:lpstr>
      <vt:lpstr>微软雅黑</vt:lpstr>
      <vt:lpstr>Wingdings</vt:lpstr>
      <vt:lpstr>Times New Roman</vt:lpstr>
      <vt:lpstr>方正大标宋简体</vt:lpstr>
      <vt:lpstr>方正大标宋_GBK</vt:lpstr>
      <vt:lpstr>方正黑体_GBK</vt:lpstr>
      <vt:lpstr>Calibri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Micorosoft</cp:lastModifiedBy>
  <cp:revision>240</cp:revision>
  <dcterms:created xsi:type="dcterms:W3CDTF">2019-06-19T02:08:00Z</dcterms:created>
  <dcterms:modified xsi:type="dcterms:W3CDTF">2026-03-10T02:58:53Z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