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32" r:id="rId6"/>
    <p:sldId id="529" r:id="rId7"/>
    <p:sldId id="533" r:id="rId8"/>
    <p:sldId id="530" r:id="rId9"/>
    <p:sldId id="531" r:id="rId10"/>
    <p:sldId id="517" r:id="rId11"/>
    <p:sldId id="540" r:id="rId12"/>
    <p:sldId id="539" r:id="rId13"/>
    <p:sldId id="534" r:id="rId14"/>
    <p:sldId id="535" r:id="rId15"/>
    <p:sldId id="536" r:id="rId16"/>
    <p:sldId id="537" r:id="rId17"/>
    <p:sldId id="538" r:id="rId18"/>
    <p:sldId id="541" r:id="rId19"/>
    <p:sldId id="518" r:id="rId20"/>
    <p:sldId id="542" r:id="rId21"/>
    <p:sldId id="427" r:id="rId22"/>
  </p:sldIdLst>
  <p:sldSz cx="12192000" cy="6858000"/>
  <p:notesSz cx="6858000" cy="9144000"/>
  <p:embeddedFontLst>
    <p:embeddedFont>
      <p:font typeface="方正书宋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隶变_GBK" charset="-122"/>
      <p:regular r:id="rId26"/>
    </p:embeddedFont>
    <p:embeddedFont>
      <p:font typeface="方正大标宋_GBK" charset="-122"/>
      <p:regular r:id="rId27"/>
    </p:embeddedFont>
    <p:embeddedFont>
      <p:font typeface="方正小标宋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大标宋简体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MS Mincho" pitchFamily="49" charset="-128"/>
      <p:regular r:id="rId36"/>
    </p:embeddedFont>
    <p:embeddedFont>
      <p:font typeface="方正黑体_GBK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9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9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10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The sun is shining.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70" y="855963"/>
            <a:ext cx="108777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六、阅读书信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Dear Li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very interesting day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Saturday.Here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them to you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first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raining.The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ducks are swimming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pond.In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second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photo,it’s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.Lily and I are flying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.In the third photo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John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ride it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cheering(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欢呼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him.In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fourth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photo,it’s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starting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the birds are flying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away.We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all running to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70" y="855963"/>
            <a:ext cx="108777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tree.How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happy we are!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Yours,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Lanlan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B.having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)2.A.am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3.A.send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B.sending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C.seat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)4.A.on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B.in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C.under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5687" y="3358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687" y="41810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687" y="49612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762" y="56995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87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797" y="855963"/>
            <a:ext cx="107930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)5.A.rainy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B.snowy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C.windy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)6.A.kite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B.kites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C.birds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7.A.reading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B.riding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C.rideing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8.A.good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)9.A.Everyone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B.Nobody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)10.A.rain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B.raining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C.rainning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0287" y="10692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0287" y="17827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9196" y="26054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6928" y="33584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241" y="41387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5640" y="49372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713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7705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七、周末苏珊和露西一起去郊游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请根据情景补全对话。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Lucy:Hi,Susan.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Susan:I</a:t>
            </a:r>
            <a:r>
              <a:rPr lang="en-US" altLang="zh-CN" sz="3400" dirty="0">
                <a:latin typeface="Times New Roman"/>
                <a:ea typeface="宋体"/>
              </a:rPr>
              <a:t> am taking pictures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Lucy:May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have a look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Susan:Sure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Lucy:Wow,there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a dog in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this </a:t>
            </a:r>
            <a:r>
              <a:rPr lang="en-US" altLang="zh-CN" sz="3400" dirty="0">
                <a:latin typeface="Times New Roman"/>
                <a:ea typeface="宋体"/>
              </a:rPr>
              <a:t>photo.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0198" y="1690838"/>
            <a:ext cx="6096000" cy="4785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A.It’s</a:t>
            </a:r>
            <a:r>
              <a:rPr lang="en-US" altLang="zh-CN" sz="3400" dirty="0">
                <a:latin typeface="Times New Roman"/>
                <a:ea typeface="宋体"/>
              </a:rPr>
              <a:t> eating meat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am drinking juice under a tree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C.Many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people are swimming in the sea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doing now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E.It’s</a:t>
            </a:r>
            <a:r>
              <a:rPr lang="en-US" altLang="zh-CN" sz="3400" dirty="0" smtClean="0">
                <a:latin typeface="Times New Roman"/>
                <a:ea typeface="宋体"/>
              </a:rPr>
              <a:t> shining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 err="1">
                <a:latin typeface="Times New Roman"/>
                <a:ea typeface="宋体"/>
              </a:rPr>
              <a:t>F.What</a:t>
            </a:r>
            <a:r>
              <a:rPr lang="en-US" altLang="zh-CN" sz="3400" dirty="0">
                <a:latin typeface="Times New Roman"/>
                <a:ea typeface="宋体"/>
              </a:rPr>
              <a:t> are you going to do?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640198" y="1690838"/>
            <a:ext cx="6096000" cy="49029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42607" y="17663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36204" y="56499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09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61094"/>
            <a:ext cx="10508609" cy="55861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Susan:Do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like this photo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Lucy:Yes.Look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at the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sun.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And the sea is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beautiful.</a:t>
            </a:r>
            <a:r>
              <a:rPr lang="en-US" altLang="zh-CN" sz="3400" u="sng" dirty="0" smtClean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endParaRPr lang="en-US" altLang="zh-CN" sz="3400" u="sng" dirty="0" smtClean="0">
              <a:solidFill>
                <a:schemeClr val="bg1"/>
              </a:solidFill>
              <a:latin typeface="Times New Roman"/>
              <a:ea typeface="宋体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Susan:Just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 at 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bird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flying. 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533361" y="1645289"/>
            <a:ext cx="6096000" cy="4785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A.It’s</a:t>
            </a:r>
            <a:r>
              <a:rPr lang="en-US" altLang="zh-CN" sz="3400" dirty="0">
                <a:latin typeface="Times New Roman"/>
                <a:ea typeface="宋体"/>
              </a:rPr>
              <a:t> eating meat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am drinking juice under a tree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C.Many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people are swimming in the sea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doing now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E.It’s</a:t>
            </a:r>
            <a:r>
              <a:rPr lang="en-US" altLang="zh-CN" sz="3400" dirty="0" smtClean="0">
                <a:latin typeface="Times New Roman"/>
                <a:ea typeface="宋体"/>
              </a:rPr>
              <a:t> shining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 err="1">
                <a:latin typeface="Times New Roman"/>
                <a:ea typeface="宋体"/>
              </a:rPr>
              <a:t>F.What</a:t>
            </a:r>
            <a:r>
              <a:rPr lang="en-US" altLang="zh-CN" sz="3400" dirty="0">
                <a:latin typeface="Times New Roman"/>
                <a:ea typeface="宋体"/>
              </a:rPr>
              <a:t> are you going to do?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533361" y="1527601"/>
            <a:ext cx="6096000" cy="49029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6090" y="25562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7866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56854" y="48850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09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909" y="871229"/>
            <a:ext cx="108715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八、阅读材料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Dear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Xiaoyong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Thanks for your letter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them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much.Here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some of my photos.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14150"/>
              </p:ext>
            </p:extLst>
          </p:nvPr>
        </p:nvGraphicFramePr>
        <p:xfrm>
          <a:off x="645797" y="2966085"/>
          <a:ext cx="10866117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1532988"/>
                <a:gridCol w="9333129"/>
              </a:tblGrid>
              <a:tr h="9669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 this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photo,the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sun 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shining.I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am riding a bike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My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dog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Lele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is running after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me.That’s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very interesting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9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 this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photo,it’s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snowing and we are making a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snowman.We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are having a lovely time.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4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 this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photo,you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can see my family are at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home.My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parents are watching TV and I am playing chess with my sister.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3209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88007"/>
            <a:ext cx="10860947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Best wishes to you and your family.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Yours,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Mike</a:t>
            </a: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的描述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把下列图片放入材料中正确的位置吧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填序号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0.jpeg"/>
          <p:cNvPicPr/>
          <p:nvPr/>
        </p:nvPicPr>
        <p:blipFill rotWithShape="1">
          <a:blip r:embed="rId4"/>
          <a:srcRect r="66883"/>
          <a:stretch/>
        </p:blipFill>
        <p:spPr>
          <a:xfrm>
            <a:off x="586264" y="3655947"/>
            <a:ext cx="3916262" cy="1700984"/>
          </a:xfrm>
          <a:prstGeom prst="rect">
            <a:avLst/>
          </a:prstGeom>
        </p:spPr>
      </p:pic>
      <p:pic>
        <p:nvPicPr>
          <p:cNvPr id="9" name="image40.jpeg"/>
          <p:cNvPicPr/>
          <p:nvPr/>
        </p:nvPicPr>
        <p:blipFill rotWithShape="1">
          <a:blip r:embed="rId4"/>
          <a:srcRect l="45803" r="32574"/>
          <a:stretch/>
        </p:blipFill>
        <p:spPr>
          <a:xfrm>
            <a:off x="4966957" y="3669395"/>
            <a:ext cx="2593645" cy="1725282"/>
          </a:xfrm>
          <a:prstGeom prst="rect">
            <a:avLst/>
          </a:prstGeom>
        </p:spPr>
      </p:pic>
      <p:pic>
        <p:nvPicPr>
          <p:cNvPr id="10" name="image40.jpeg"/>
          <p:cNvPicPr/>
          <p:nvPr/>
        </p:nvPicPr>
        <p:blipFill rotWithShape="1">
          <a:blip r:embed="rId4"/>
          <a:srcRect l="76900"/>
          <a:stretch/>
        </p:blipFill>
        <p:spPr>
          <a:xfrm>
            <a:off x="8447713" y="3613219"/>
            <a:ext cx="2869035" cy="1786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209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795320"/>
              </p:ext>
            </p:extLst>
          </p:nvPr>
        </p:nvGraphicFramePr>
        <p:xfrm>
          <a:off x="575628" y="1011450"/>
          <a:ext cx="10866117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1532988"/>
                <a:gridCol w="9333129"/>
              </a:tblGrid>
              <a:tr h="9669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 this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photo,the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sun 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shining.I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am riding a bike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My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dog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Lele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is running after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me.That’s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very interesting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9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 this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photo,it’s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snowing and we are making a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snowman.We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are having a lovely time.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4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2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 this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photo,you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can see my family are at </a:t>
                      </a: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home.My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parents are watching TV and I am playing chess with my sister.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40.jpeg"/>
          <p:cNvPicPr/>
          <p:nvPr/>
        </p:nvPicPr>
        <p:blipFill rotWithShape="1">
          <a:blip r:embed="rId4"/>
          <a:srcRect r="66883"/>
          <a:stretch/>
        </p:blipFill>
        <p:spPr>
          <a:xfrm>
            <a:off x="616448" y="4817266"/>
            <a:ext cx="3916262" cy="1700984"/>
          </a:xfrm>
          <a:prstGeom prst="rect">
            <a:avLst/>
          </a:prstGeom>
        </p:spPr>
      </p:pic>
      <p:pic>
        <p:nvPicPr>
          <p:cNvPr id="9" name="image40.jpeg"/>
          <p:cNvPicPr/>
          <p:nvPr/>
        </p:nvPicPr>
        <p:blipFill rotWithShape="1">
          <a:blip r:embed="rId4"/>
          <a:srcRect l="45803" r="32574"/>
          <a:stretch/>
        </p:blipFill>
        <p:spPr>
          <a:xfrm>
            <a:off x="4997141" y="4830714"/>
            <a:ext cx="2593645" cy="1725282"/>
          </a:xfrm>
          <a:prstGeom prst="rect">
            <a:avLst/>
          </a:prstGeom>
        </p:spPr>
      </p:pic>
      <p:pic>
        <p:nvPicPr>
          <p:cNvPr id="10" name="image40.jpeg"/>
          <p:cNvPicPr/>
          <p:nvPr/>
        </p:nvPicPr>
        <p:blipFill rotWithShape="1">
          <a:blip r:embed="rId4"/>
          <a:srcRect l="76900"/>
          <a:stretch/>
        </p:blipFill>
        <p:spPr>
          <a:xfrm>
            <a:off x="8477897" y="4774538"/>
            <a:ext cx="2869035" cy="17864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69717" y="11135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9717" y="21537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9717" y="33533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09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61094"/>
            <a:ext cx="10760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根据材料与图片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1.This letter is from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Xiaoyong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)2.In picture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A,Lele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riding a bike.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)3.Mike is playing hide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seek with his sister in picture C.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8093" y="1815513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8093" y="262888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8093" y="33954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09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3" y="1546548"/>
            <a:ext cx="105925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按要求完成下列各题。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lovely time.(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单项选择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C.having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am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cleaning my room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就画线部分提问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0420" y="24272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4087" y="479452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8592" y="479452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4525" y="478991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10" y="1693036"/>
            <a:ext cx="105169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一、判断发音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找出划线部分发音不同的选项。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)1.A.h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way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C.m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p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2.A.b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ir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B.sh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ir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C.w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al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k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)3.A.l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ttle   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B.fl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y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ke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)4.A.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ph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oto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f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ish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C.nau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gh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ty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5.A.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th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th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ese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th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ink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25963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3531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5" y="41781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3599" y="49698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4942" y="57327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41079"/>
            <a:ext cx="107351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ducks eat our sandwiches.(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改写句子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ducks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our sandwiches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4.Simon is playing hide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seek.I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 playing hide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seek.(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合并句子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Simon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hide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seek.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9852" y="175598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4249" y="1711946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5205" y="4080991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3048" y="4080990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03063" y="408098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2214" y="404743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09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1094"/>
            <a:ext cx="10869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二、选出不同类的一项。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)1.A.photo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B.look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C.write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D.send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2.A.in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B.on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  C.at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D.away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)3.A.bird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B.duck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C.dog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D.tree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4.A.picnic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B.naughty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C.interesting</a:t>
            </a:r>
            <a:endParaRPr lang="en-US" altLang="zh-CN" sz="3400" dirty="0" smtClean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D.hungry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5.A.eating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B.sing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C.flying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D.starting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1361" y="17893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190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4" y="33587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3" y="41216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910" y="57493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7404" y="875181"/>
            <a:ext cx="1096451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根据首字母或中文提示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</a:rPr>
              <a:t>Today is </a:t>
            </a:r>
            <a:r>
              <a:rPr lang="en-US" altLang="zh-CN" sz="3400" dirty="0" err="1">
                <a:latin typeface="Times New Roman"/>
                <a:ea typeface="宋体"/>
              </a:rPr>
              <a:t>Monday.It’s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</a:rPr>
              <a:t>past </a:t>
            </a:r>
            <a:r>
              <a:rPr lang="en-US" altLang="zh-CN" sz="3400" dirty="0" err="1">
                <a:latin typeface="Times New Roman"/>
                <a:ea typeface="宋体"/>
              </a:rPr>
              <a:t>seven.My</a:t>
            </a:r>
            <a:r>
              <a:rPr lang="en-US" altLang="zh-CN" sz="3400" dirty="0">
                <a:latin typeface="Times New Roman"/>
                <a:ea typeface="宋体"/>
              </a:rPr>
              <a:t> family are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家</a:t>
            </a:r>
            <a:r>
              <a:rPr lang="en-US" altLang="zh-CN" sz="3400" dirty="0">
                <a:latin typeface="Times New Roman"/>
                <a:ea typeface="宋体"/>
              </a:rPr>
              <a:t>).My baby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brother </a:t>
            </a:r>
            <a:r>
              <a:rPr lang="en-US" altLang="zh-CN" sz="3400" dirty="0">
                <a:latin typeface="Times New Roman"/>
                <a:ea typeface="宋体"/>
              </a:rPr>
              <a:t>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c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.The </a:t>
            </a:r>
            <a:r>
              <a:rPr lang="en-US" altLang="zh-CN" sz="3400" dirty="0" smtClean="0">
                <a:latin typeface="Times New Roman"/>
                <a:ea typeface="宋体"/>
              </a:rPr>
              <a:t>bird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唱歌</a:t>
            </a:r>
            <a:r>
              <a:rPr lang="en-US" altLang="zh-CN" sz="3400" dirty="0">
                <a:latin typeface="Times New Roman"/>
                <a:ea typeface="宋体"/>
              </a:rPr>
              <a:t>)and the </a:t>
            </a:r>
            <a:r>
              <a:rPr lang="en-US" altLang="zh-CN" sz="3400" dirty="0" smtClean="0">
                <a:latin typeface="Times New Roman"/>
                <a:ea typeface="宋体"/>
              </a:rPr>
              <a:t>dog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吃</a:t>
            </a:r>
            <a:r>
              <a:rPr lang="en-US" altLang="zh-CN" sz="3400" dirty="0">
                <a:latin typeface="Times New Roman"/>
                <a:ea typeface="宋体"/>
              </a:rPr>
              <a:t>).My sister is 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with </a:t>
            </a:r>
            <a:r>
              <a:rPr lang="en-US" altLang="zh-CN" sz="3400" dirty="0">
                <a:latin typeface="Times New Roman"/>
                <a:ea typeface="宋体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</a:rPr>
              <a:t>toys.My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mum </a:t>
            </a:r>
            <a:r>
              <a:rPr lang="en-US" altLang="zh-CN" sz="3400" dirty="0">
                <a:latin typeface="Times New Roman"/>
                <a:ea typeface="宋体"/>
              </a:rPr>
              <a:t>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noodles</a:t>
            </a:r>
            <a:endParaRPr lang="zh-CN" altLang="en-US" sz="3400" dirty="0"/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35252" y="2652493"/>
            <a:ext cx="4967605" cy="2879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74536" y="1789368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alf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579202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home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26863" y="333354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rying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5310" y="4092355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4916665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26660" y="5657612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4314" y="564560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aking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7404" y="875181"/>
            <a:ext cx="109645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and </a:t>
            </a:r>
            <a:r>
              <a:rPr lang="en-US" altLang="zh-CN" sz="3400" dirty="0">
                <a:latin typeface="Times New Roman"/>
                <a:ea typeface="宋体"/>
              </a:rPr>
              <a:t>my dad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d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</a:rPr>
              <a:t>milk.Taotao</a:t>
            </a:r>
            <a:r>
              <a:rPr lang="en-US" altLang="zh-CN" sz="3400" dirty="0">
                <a:latin typeface="Times New Roman"/>
                <a:ea typeface="宋体"/>
              </a:rPr>
              <a:t> and I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</a:rPr>
              <a:t>to </a:t>
            </a:r>
            <a:r>
              <a:rPr lang="en-US" altLang="zh-CN" sz="3400" dirty="0">
                <a:latin typeface="Times New Roman"/>
                <a:ea typeface="宋体"/>
              </a:rPr>
              <a:t>school.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1748796"/>
            <a:ext cx="4967605" cy="2879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6775" y="985585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rinking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61108" y="100647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oing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895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807"/>
            <a:ext cx="107777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)1.These ducks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hungry.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A.looking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B.look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C.looks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2.Please write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 soon.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A.from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B.to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are some birds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tree.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C.at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225" y="18496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162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2221" y="50179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277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807"/>
            <a:ext cx="107777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)4.In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pictures.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B.taking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C.is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had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interesting day on Saturday.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A./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B.an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)6.Look at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starting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the birds are flying away.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A.rain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B.raining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C.to rain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3643" y="10759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4887" y="26620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0960" y="41985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348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71391"/>
            <a:ext cx="10953226" cy="464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补全或写句子。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7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1.In this </a:t>
            </a:r>
            <a:r>
              <a:rPr lang="en-US" altLang="zh-CN" sz="3400" dirty="0" err="1">
                <a:latin typeface="Times New Roman"/>
                <a:ea typeface="宋体"/>
              </a:rPr>
              <a:t>photo,it’s</a:t>
            </a:r>
            <a:r>
              <a:rPr lang="en-US" altLang="zh-CN" sz="3400" dirty="0">
                <a:latin typeface="Times New Roman"/>
                <a:ea typeface="宋体"/>
              </a:rPr>
              <a:t> sunny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Four </a:t>
            </a:r>
            <a:r>
              <a:rPr lang="en-US" altLang="zh-CN" sz="3400" dirty="0">
                <a:latin typeface="Times New Roman"/>
                <a:ea typeface="宋体"/>
              </a:rPr>
              <a:t>girls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2.In this </a:t>
            </a:r>
            <a:r>
              <a:rPr lang="en-US" altLang="zh-CN" sz="3600" dirty="0" err="1">
                <a:latin typeface="Times New Roman"/>
                <a:ea typeface="宋体"/>
              </a:rPr>
              <a:t>photo,it’s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The </a:t>
            </a:r>
            <a:r>
              <a:rPr lang="en-US" altLang="zh-CN" sz="3600" dirty="0">
                <a:latin typeface="Times New Roman"/>
                <a:ea typeface="宋体"/>
              </a:rPr>
              <a:t>children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</a:t>
            </a:r>
            <a:r>
              <a:rPr lang="en-US" altLang="zh-CN" sz="3600" dirty="0" smtClean="0">
                <a:latin typeface="Times New Roman"/>
                <a:ea typeface="宋体"/>
              </a:rPr>
              <a:t>juice</a:t>
            </a:r>
            <a:r>
              <a:rPr lang="en-US" altLang="zh-CN" sz="3600" dirty="0">
                <a:latin typeface="Times New Roman"/>
                <a:ea typeface="宋体"/>
              </a:rPr>
              <a:t>. 	</a:t>
            </a:r>
            <a:endParaRPr lang="zh-CN" altLang="en-US" sz="3400" dirty="0"/>
          </a:p>
        </p:txBody>
      </p:sp>
      <p:pic>
        <p:nvPicPr>
          <p:cNvPr id="8" name="image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7" y="1619558"/>
            <a:ext cx="2304803" cy="1599336"/>
          </a:xfrm>
          <a:prstGeom prst="rect">
            <a:avLst/>
          </a:prstGeom>
        </p:spPr>
      </p:pic>
      <p:pic>
        <p:nvPicPr>
          <p:cNvPr id="9" name="image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91057" y="3779508"/>
            <a:ext cx="2310623" cy="16033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91936" y="2813447"/>
            <a:ext cx="21130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 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3865" y="3703755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rainy/raining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2302" y="4631529"/>
            <a:ext cx="2428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are drinking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277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298" y="851376"/>
            <a:ext cx="108547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pic>
        <p:nvPicPr>
          <p:cNvPr id="8" name="image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49781" y="1049240"/>
            <a:ext cx="2604237" cy="18071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5144" y="939314"/>
            <a:ext cx="674372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In this photo, it’s snowy/snowing.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3966" y="1690522"/>
            <a:ext cx="68951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 boys are making a snowman.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277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668</Words>
  <Application>Microsoft Office PowerPoint</Application>
  <PresentationFormat>自定义</PresentationFormat>
  <Paragraphs>225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汉仪雅酷黑 95W</vt:lpstr>
      <vt:lpstr>方正书宋_GBK</vt:lpstr>
      <vt:lpstr>NEU-HZ</vt:lpstr>
      <vt:lpstr>方正隶变_GBK</vt:lpstr>
      <vt:lpstr>方正大标宋_GBK</vt:lpstr>
      <vt:lpstr>方正小标宋_GBK</vt:lpstr>
      <vt:lpstr>Times New Roman</vt:lpstr>
      <vt:lpstr>Calibri</vt:lpstr>
      <vt:lpstr>方正大标宋简体</vt:lpstr>
      <vt:lpstr>微软雅黑</vt:lpstr>
      <vt:lpstr>MS Mincho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2026-03-09T07:07:24Z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