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29" r:id="rId6"/>
    <p:sldId id="517" r:id="rId7"/>
    <p:sldId id="530" r:id="rId8"/>
    <p:sldId id="531" r:id="rId9"/>
    <p:sldId id="532" r:id="rId10"/>
    <p:sldId id="533" r:id="rId11"/>
    <p:sldId id="534" r:id="rId12"/>
    <p:sldId id="536" r:id="rId13"/>
    <p:sldId id="537" r:id="rId14"/>
    <p:sldId id="535" r:id="rId15"/>
    <p:sldId id="538" r:id="rId16"/>
    <p:sldId id="539" r:id="rId17"/>
    <p:sldId id="519" r:id="rId18"/>
    <p:sldId id="518" r:id="rId19"/>
    <p:sldId id="520" r:id="rId20"/>
    <p:sldId id="427" r:id="rId21"/>
  </p:sldIdLst>
  <p:sldSz cx="12192000" cy="6858000"/>
  <p:notesSz cx="6858000" cy="9144000"/>
  <p:embeddedFontLst>
    <p:embeddedFont>
      <p:font typeface="方正隶变_GBK" charset="-122"/>
      <p:regular r:id="rId22"/>
    </p:embeddedFont>
    <p:embeddedFont>
      <p:font typeface="方正大标宋_GBK" charset="-122"/>
      <p:regular r:id="rId23"/>
    </p:embeddedFont>
    <p:embeddedFont>
      <p:font typeface="方正小标宋_GBK" pitchFamily="65" charset="-122"/>
      <p:regular r:id="rId24"/>
    </p:embeddedFont>
    <p:embeddedFont>
      <p:font typeface="Calibri" pitchFamily="34" charset="0"/>
      <p:regular r:id="rId25"/>
      <p:bold r:id="rId26"/>
      <p:italic r:id="rId27"/>
      <p:boldItalic r:id="rId28"/>
    </p:embeddedFont>
    <p:embeddedFont>
      <p:font typeface="方正大标宋简体" charset="-122"/>
      <p:regular r:id="rId29"/>
    </p:embeddedFont>
    <p:embeddedFont>
      <p:font typeface="微软雅黑" pitchFamily="34" charset="-122"/>
      <p:regular r:id="rId30"/>
      <p:bold r:id="rId31"/>
    </p:embeddedFont>
    <p:embeddedFont>
      <p:font typeface="方正黑体_GBK" pitchFamily="65" charset="-122"/>
      <p:regular r:id="rId3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75" d="100"/>
          <a:sy n="75" d="100"/>
        </p:scale>
        <p:origin x="-2022" y="-94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8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image" Target="../media/image9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image" Target="../media/image11.T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image" Target="../media/image12.t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5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6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7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030782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2 </a:t>
            </a:r>
            <a:endParaRPr lang="en-US" altLang="zh-CN" sz="6000" dirty="0" smtClean="0"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The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cows are drinking water.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4070918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641478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656867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5969" y="861094"/>
            <a:ext cx="1053783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A.Yes,it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is.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B.No,it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won’t.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4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413467" y="999171"/>
            <a:ext cx="5435600" cy="16198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90421" y="102696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7233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6" y="879780"/>
            <a:ext cx="10768669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can you see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B.How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many cows are there on the farm?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4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012009" y="963943"/>
            <a:ext cx="5974309" cy="204646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6865" y="121995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95081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7" y="882920"/>
            <a:ext cx="10860946" cy="5900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五、阅读短文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完成以下任务。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Spring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comes.The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little tadpoles(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蝌蚪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are swimming in the lake.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One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day,Mother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Duck is playing with her babies in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lake.The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little tadpoles ask, “Aunt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Duck,where’s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our mum?” “I don’t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know.But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your mum has a big head.”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The tadpoles see a fish with a big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head.She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is swimming.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The little tadpoles say happily,“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Mum,Mum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!” “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Sorry,I’m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not your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mum.Your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mum has four legs.</a:t>
            </a:r>
            <a:endParaRPr lang="zh-CN" altLang="zh-CN" sz="3400" dirty="0" smtClean="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71727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7" y="882920"/>
            <a:ext cx="1086094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They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see a tortoise(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乌龟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).She is sleeping,“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Mum,Mum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!”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tadpoles say loudly.“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Sorry,I’m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not your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mum.Your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mum has two big eyes and wears a green dress.”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Finally,they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see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frog.The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frog is jumping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around.“Mum,Mum!”the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tadpoles say loudly.“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Oh,my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dear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babies!”Mother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Frog says happily.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94928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8" y="871391"/>
            <a:ext cx="1094705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任务一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阅读短文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根据故事情节的发展顺序用数字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1-5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给下列图片排序。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58"/>
          <a:stretch/>
        </p:blipFill>
        <p:spPr bwMode="auto">
          <a:xfrm>
            <a:off x="660401" y="2405613"/>
            <a:ext cx="7878305" cy="2156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55"/>
          <a:stretch/>
        </p:blipFill>
        <p:spPr bwMode="auto">
          <a:xfrm>
            <a:off x="660401" y="4650238"/>
            <a:ext cx="4686300" cy="2110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7482597" y="394692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zh-CN" altLang="en-US" sz="3400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39816" y="623731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zh-CN" altLang="en-US" sz="3400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95800" y="397115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zh-CN" altLang="en-US" sz="3400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31504" y="616530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zh-CN" altLang="en-US" sz="3400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87488" y="393305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zh-CN" altLang="en-US" sz="3400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71727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4117"/>
            <a:ext cx="1078166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任务二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阅读短文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选择正确答案。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1.Mother Frog looks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A.sad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B.angry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C.happy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the little tadpoles’ mother.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A.frog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B.tortoise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C.fish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)3.Does their mother wear a blue dress?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A.Yes,she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does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B.No,she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doesn’t.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C.No,they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don’t.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91245" y="18083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1245" y="333941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3267" y="49325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24876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710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六、书面表达。现在是周六上午十点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,Susan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正在公园里用相机拍摄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vlog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。人们正在公园里做什么呢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请帮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Susan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介绍一下她拍摄到的画面。不少于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句话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开头已给出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不计入总句数。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5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3977957"/>
            <a:ext cx="11303635" cy="183578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24876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92454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It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Saturday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morning.There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many people in the park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They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doing different things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60" y="1588780"/>
            <a:ext cx="1092454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                                              Amy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and Lily are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walking.A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man is fishing. John is riding a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bike.Sam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and Ben are playing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football.Lisa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is dancing under a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tree.Two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old people are talking on the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chair.They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are having a good time.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31.jpeg">
            <a:extLst>
              <a:ext uri="{FF2B5EF4-FFF2-40B4-BE49-F238E27FC236}">
                <a16:creationId xmlns:a16="http://schemas.microsoft.com/office/drawing/2014/main" xmlns="" id="{F26DE1C1-30B6-4E3C-9009-99272B6DBC8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5764" y="920083"/>
            <a:ext cx="3262836" cy="6000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1025" y="1541911"/>
            <a:ext cx="10930890" cy="5229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阅读短文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补全思维导图。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</a:rPr>
              <a:t>Lisa loves </a:t>
            </a:r>
            <a:r>
              <a:rPr lang="en-US" altLang="zh-CN" sz="3400" dirty="0" err="1">
                <a:latin typeface="Times New Roman"/>
                <a:ea typeface="宋体"/>
              </a:rPr>
              <a:t>animals.It’s</a:t>
            </a:r>
            <a:r>
              <a:rPr lang="en-US" altLang="zh-CN" sz="3400" dirty="0">
                <a:latin typeface="Times New Roman"/>
                <a:ea typeface="宋体"/>
              </a:rPr>
              <a:t> Sunday </a:t>
            </a:r>
            <a:r>
              <a:rPr lang="en-US" altLang="zh-CN" sz="3400" dirty="0" err="1">
                <a:latin typeface="Times New Roman"/>
                <a:ea typeface="宋体"/>
              </a:rPr>
              <a:t>evening.Lisa</a:t>
            </a:r>
            <a:r>
              <a:rPr lang="en-US" altLang="zh-CN" sz="3400" dirty="0">
                <a:latin typeface="Times New Roman"/>
                <a:ea typeface="宋体"/>
              </a:rPr>
              <a:t> is watching </a:t>
            </a:r>
            <a:r>
              <a:rPr lang="en-US" altLang="zh-CN" sz="3400" i="1" dirty="0">
                <a:latin typeface="Times New Roman"/>
                <a:ea typeface="宋体"/>
              </a:rPr>
              <a:t>Animal</a:t>
            </a:r>
            <a:r>
              <a:rPr lang="en-US" altLang="zh-CN" sz="3400" dirty="0">
                <a:latin typeface="Times New Roman"/>
                <a:ea typeface="宋体"/>
              </a:rPr>
              <a:t> </a:t>
            </a:r>
            <a:r>
              <a:rPr lang="en-US" altLang="zh-CN" sz="3400" i="1" dirty="0">
                <a:latin typeface="Times New Roman"/>
                <a:ea typeface="宋体"/>
              </a:rPr>
              <a:t>World</a:t>
            </a:r>
            <a:r>
              <a:rPr lang="en-US" altLang="zh-CN" sz="3400" dirty="0">
                <a:latin typeface="Times New Roman"/>
                <a:ea typeface="宋体"/>
              </a:rPr>
              <a:t> on </a:t>
            </a:r>
            <a:r>
              <a:rPr lang="en-US" altLang="zh-CN" sz="3400" dirty="0" err="1">
                <a:latin typeface="Times New Roman"/>
                <a:ea typeface="宋体"/>
              </a:rPr>
              <a:t>TV.First,she</a:t>
            </a:r>
            <a:r>
              <a:rPr lang="en-US" altLang="zh-CN" sz="3400" dirty="0">
                <a:latin typeface="Times New Roman"/>
                <a:ea typeface="宋体"/>
              </a:rPr>
              <a:t> sees a </a:t>
            </a:r>
            <a:r>
              <a:rPr lang="en-US" altLang="zh-CN" sz="3400" dirty="0" err="1">
                <a:latin typeface="Times New Roman"/>
                <a:ea typeface="宋体"/>
              </a:rPr>
              <a:t>tiger.It’s</a:t>
            </a:r>
            <a:r>
              <a:rPr lang="en-US" altLang="zh-CN" sz="3400" dirty="0">
                <a:latin typeface="Times New Roman"/>
                <a:ea typeface="宋体"/>
              </a:rPr>
              <a:t> chasing(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追逐</a:t>
            </a:r>
            <a:r>
              <a:rPr lang="en-US" altLang="zh-CN" sz="3400" dirty="0">
                <a:latin typeface="Times New Roman"/>
                <a:ea typeface="宋体"/>
              </a:rPr>
              <a:t>) a </a:t>
            </a:r>
            <a:r>
              <a:rPr lang="en-US" altLang="zh-CN" sz="3400" dirty="0" err="1">
                <a:latin typeface="Times New Roman"/>
                <a:ea typeface="宋体"/>
              </a:rPr>
              <a:t>rabbit.The</a:t>
            </a:r>
            <a:r>
              <a:rPr lang="en-US" altLang="zh-CN" sz="3400" dirty="0">
                <a:latin typeface="Times New Roman"/>
                <a:ea typeface="宋体"/>
              </a:rPr>
              <a:t> rabbit is running </a:t>
            </a:r>
            <a:r>
              <a:rPr lang="en-US" altLang="zh-CN" sz="3400" dirty="0" err="1">
                <a:latin typeface="Times New Roman"/>
                <a:ea typeface="宋体"/>
              </a:rPr>
              <a:t>fast.Then,she</a:t>
            </a:r>
            <a:r>
              <a:rPr lang="en-US" altLang="zh-CN" sz="3400" dirty="0">
                <a:latin typeface="Times New Roman"/>
                <a:ea typeface="宋体"/>
              </a:rPr>
              <a:t> sees many birds in the </a:t>
            </a:r>
            <a:r>
              <a:rPr lang="en-US" altLang="zh-CN" sz="3400" dirty="0" err="1">
                <a:latin typeface="Times New Roman"/>
                <a:ea typeface="宋体"/>
              </a:rPr>
              <a:t>tree.Some</a:t>
            </a:r>
            <a:r>
              <a:rPr lang="en-US" altLang="zh-CN" sz="3400" dirty="0">
                <a:latin typeface="Times New Roman"/>
                <a:ea typeface="宋体"/>
              </a:rPr>
              <a:t> of them are eating and others are </a:t>
            </a:r>
            <a:r>
              <a:rPr lang="en-US" altLang="zh-CN" sz="3400" dirty="0" err="1">
                <a:latin typeface="Times New Roman"/>
                <a:ea typeface="宋体"/>
              </a:rPr>
              <a:t>singing.Look</a:t>
            </a:r>
            <a:r>
              <a:rPr lang="en-US" altLang="zh-CN" sz="3400" dirty="0" smtClean="0">
                <a:latin typeface="Times New Roman"/>
                <a:ea typeface="宋体"/>
              </a:rPr>
              <a:t>!</a:t>
            </a:r>
          </a:p>
          <a:p>
            <a:pPr>
              <a:lnSpc>
                <a:spcPct val="11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There </a:t>
            </a:r>
            <a:r>
              <a:rPr lang="en-US" altLang="zh-CN" sz="3400" dirty="0">
                <a:latin typeface="Times New Roman"/>
                <a:ea typeface="宋体"/>
              </a:rPr>
              <a:t>is an ape(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猿</a:t>
            </a:r>
            <a:r>
              <a:rPr lang="en-US" altLang="zh-CN" sz="3400" dirty="0">
                <a:latin typeface="Times New Roman"/>
                <a:ea typeface="宋体"/>
              </a:rPr>
              <a:t>) with long </a:t>
            </a:r>
            <a:r>
              <a:rPr lang="en-US" altLang="zh-CN" sz="3400" dirty="0" err="1">
                <a:latin typeface="Times New Roman"/>
                <a:ea typeface="宋体"/>
              </a:rPr>
              <a:t>arms.It</a:t>
            </a:r>
            <a:r>
              <a:rPr lang="en-US" altLang="zh-CN" sz="3400" dirty="0">
                <a:latin typeface="Times New Roman"/>
                <a:ea typeface="宋体"/>
              </a:rPr>
              <a:t> is a gibbon(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长臂猿</a:t>
            </a:r>
            <a:r>
              <a:rPr lang="en-US" altLang="zh-CN" sz="3400" dirty="0">
                <a:latin typeface="Times New Roman"/>
                <a:ea typeface="宋体"/>
              </a:rPr>
              <a:t>).Its baby is sleeping in its </a:t>
            </a:r>
            <a:r>
              <a:rPr lang="en-US" altLang="zh-CN" sz="3400" dirty="0" err="1">
                <a:latin typeface="Times New Roman"/>
                <a:ea typeface="宋体"/>
              </a:rPr>
              <a:t>arms.At</a:t>
            </a:r>
            <a:r>
              <a:rPr lang="en-US" altLang="zh-CN" sz="3400" dirty="0">
                <a:latin typeface="Times New Roman"/>
                <a:ea typeface="宋体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</a:rPr>
              <a:t>last,she</a:t>
            </a:r>
            <a:r>
              <a:rPr lang="en-US" altLang="zh-CN" sz="3400" dirty="0">
                <a:latin typeface="Times New Roman"/>
                <a:ea typeface="宋体"/>
              </a:rPr>
              <a:t> sees many elephants near the </a:t>
            </a:r>
            <a:r>
              <a:rPr lang="en-US" altLang="zh-CN" sz="3400" dirty="0" err="1">
                <a:latin typeface="Times New Roman"/>
                <a:ea typeface="宋体"/>
              </a:rPr>
              <a:t>river.They</a:t>
            </a:r>
            <a:r>
              <a:rPr lang="en-US" altLang="zh-CN" sz="3400" dirty="0">
                <a:latin typeface="Times New Roman"/>
                <a:ea typeface="宋体"/>
              </a:rPr>
              <a:t> are drinking water with their long noses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1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That’s </a:t>
            </a:r>
            <a:r>
              <a:rPr lang="en-US" altLang="zh-CN" sz="3400" dirty="0">
                <a:latin typeface="Times New Roman"/>
                <a:ea typeface="宋体"/>
              </a:rPr>
              <a:t>so funny! </a:t>
            </a:r>
            <a:endParaRPr lang="zh-CN" altLang="en-US" sz="3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136" y="996237"/>
            <a:ext cx="6773863" cy="5700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7213148" y="999291"/>
            <a:ext cx="1725152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chasing</a:t>
            </a:r>
          </a:p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a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rabbit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. 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97107" y="2257624"/>
            <a:ext cx="13131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rabbit.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213148" y="3121224"/>
            <a:ext cx="12522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eating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87748" y="3635177"/>
            <a:ext cx="14702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singing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02788" y="4403924"/>
            <a:ext cx="16401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sleeping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35019" y="5572324"/>
            <a:ext cx="18341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elephants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02788" y="5299671"/>
            <a:ext cx="1773242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drinking </a:t>
            </a:r>
            <a:endParaRPr lang="en-US" altLang="zh-CN" sz="3400" dirty="0" smtClean="0">
              <a:solidFill>
                <a:srgbClr val="E72582"/>
              </a:solidFill>
              <a:latin typeface="Times New Roman"/>
              <a:ea typeface="宋体"/>
            </a:endParaRPr>
          </a:p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water 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9" grpId="0"/>
      <p:bldP spid="10" grpId="0"/>
      <p:bldP spid="11" grpId="0"/>
      <p:bldP spid="12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="" xmlns:a16="http://schemas.microsoft.com/office/drawing/2014/main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1636" y="1595329"/>
            <a:ext cx="1079383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一、选词填空。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in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of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under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1.The girl is looking out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window.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2.The birds are singing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tree.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3.We are going to eat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half past eleven.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4.Now the bus is coming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station.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76462" y="2457974"/>
            <a:ext cx="5847127" cy="72984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68795" y="3266414"/>
            <a:ext cx="5485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of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06543" y="4066530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56314" y="4860031"/>
            <a:ext cx="50045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92840" y="5607817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81635" y="861094"/>
            <a:ext cx="1079383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in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of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under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5.The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ducks are swimming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pond.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6.A little boy is sleeping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tree.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00294" y="1006679"/>
            <a:ext cx="5847127" cy="72984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68210" y="177672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10365" y="2520683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under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3" y="883083"/>
            <a:ext cx="10835779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二、选择填空。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the boy doing?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—He’s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 the bus.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A.What;run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B.What;running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C.Where;running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2.Look!Tom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on the chair.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A.sitting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B.is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sitting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C.sat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3.Don’t look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books.Please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listen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A.at;on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B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./;to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C.at;to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91330" y="176494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4552" y="392059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7960" y="539787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3" y="883083"/>
            <a:ext cx="1083577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4.Lily and I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lovely time at the party.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A.is having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B.are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having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C.has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)5.Please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me soon.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A.write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B.writes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C.writing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99417" y="106838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5372" y="263744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89584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56469" y="875018"/>
            <a:ext cx="10844169" cy="597856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三、根据首字母或中文提示补全短文。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I’m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Ben.I’m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on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火车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).Now I’m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l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u="sng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out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of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window.The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sun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s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and the wind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b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duck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s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on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pond.Two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birds are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f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boy is under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tree.He’s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r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horse.Look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at the men between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trees.They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</a:p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下棋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).Four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兔子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are jumping on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grass.Six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奶牛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are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d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water in the river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!</a:t>
            </a:r>
          </a:p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What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beautiful day!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09833" y="1554900"/>
            <a:ext cx="9861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train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685569" y="1541962"/>
            <a:ext cx="13965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ooking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35623" y="2170453"/>
            <a:ext cx="13003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hining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0737" y="2814052"/>
            <a:ext cx="13965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lowing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15508" y="2839219"/>
            <a:ext cx="18582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wimming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20737" y="3479939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lying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71714" y="3454772"/>
            <a:ext cx="9108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262438" y="3491090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iding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587785" y="4109842"/>
            <a:ext cx="14943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playing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63179" y="4795837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chess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320180" y="4795836"/>
            <a:ext cx="137409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rabbits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367913" y="5473782"/>
            <a:ext cx="10807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cows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121558" y="5411390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rinking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64857" y="879618"/>
            <a:ext cx="1043310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四、情境选择。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you doing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you going to do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4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375984" y="1789151"/>
            <a:ext cx="7265406" cy="2282969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998810" y="184822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7233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48080" y="891141"/>
            <a:ext cx="1027371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A.They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having a picnic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B.They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going to have a picnic.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4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088318" y="1445740"/>
            <a:ext cx="6443285" cy="188986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6865" y="108571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7233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55794" y="867278"/>
            <a:ext cx="10568008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A.It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likes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jumping.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B.It’s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jumping.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7199" y="105651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8" name="image4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231472" y="1053465"/>
            <a:ext cx="5291455" cy="158369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37233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436</Words>
  <Application>Microsoft Office PowerPoint</Application>
  <PresentationFormat>自定义</PresentationFormat>
  <Paragraphs>164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Arial</vt:lpstr>
      <vt:lpstr>宋体</vt:lpstr>
      <vt:lpstr>Wingdings</vt:lpstr>
      <vt:lpstr>汉仪雅酷黑 95W</vt:lpstr>
      <vt:lpstr>方正隶变_GBK</vt:lpstr>
      <vt:lpstr>方正大标宋_GBK</vt:lpstr>
      <vt:lpstr>方正小标宋_GBK</vt:lpstr>
      <vt:lpstr>Times New Roman</vt:lpstr>
      <vt:lpstr>Calibri</vt:lpstr>
      <vt:lpstr>方正大标宋简体</vt:lpstr>
      <vt:lpstr>微软雅黑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236</cp:revision>
  <dcterms:created xsi:type="dcterms:W3CDTF">2019-06-19T02:08:00Z</dcterms:created>
  <dcterms:modified xsi:type="dcterms:W3CDTF">2026-03-09T08:15:25Z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