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30" r:id="rId6"/>
    <p:sldId id="532" r:id="rId7"/>
    <p:sldId id="531" r:id="rId8"/>
    <p:sldId id="516" r:id="rId9"/>
    <p:sldId id="517" r:id="rId10"/>
    <p:sldId id="533" r:id="rId11"/>
    <p:sldId id="534" r:id="rId12"/>
    <p:sldId id="536" r:id="rId13"/>
    <p:sldId id="535" r:id="rId14"/>
    <p:sldId id="537" r:id="rId15"/>
    <p:sldId id="518" r:id="rId16"/>
    <p:sldId id="519" r:id="rId17"/>
    <p:sldId id="427" r:id="rId18"/>
  </p:sldIdLst>
  <p:sldSz cx="12192000" cy="6858000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大标宋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_GBK" charset="-122"/>
      <p:regular r:id="rId26"/>
    </p:embeddedFont>
    <p:embeddedFont>
      <p:font typeface="MS Mincho" pitchFamily="49" charset="-128"/>
      <p:regular r:id="rId27"/>
    </p:embeddedFont>
    <p:embeddedFont>
      <p:font typeface="方正小标宋_GBK" pitchFamily="65" charset="-122"/>
      <p:regular r:id="rId28"/>
    </p:embeddedFont>
    <p:embeddedFont>
      <p:font typeface="方正隶变_GBK" charset="-122"/>
      <p:regular r:id="rId29"/>
    </p:embeddedFont>
    <p:embeddedFont>
      <p:font typeface="方正黑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9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1336" y="2116866"/>
            <a:ext cx="11769754" cy="99885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58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He is </a:t>
            </a:r>
            <a:r>
              <a:rPr lang="en-US" altLang="zh-CN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playing the </a:t>
            </a:r>
            <a:r>
              <a:rPr lang="en-US" altLang="zh-CN" sz="5800" dirty="0" err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suona</a:t>
            </a:r>
            <a:r>
              <a:rPr lang="en-US" altLang="zh-CN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           but </a:t>
            </a:r>
            <a:r>
              <a:rPr lang="en-US" altLang="zh-CN" sz="58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the phone rings.</a:t>
            </a:r>
            <a:endParaRPr lang="zh-CN" altLang="en-US" sz="58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11676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68732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70271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4" y="940357"/>
            <a:ext cx="7381875" cy="536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8000999" y="1048005"/>
            <a:ext cx="3590926" cy="554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err="1">
                <a:latin typeface="Times New Roman"/>
                <a:ea typeface="宋体"/>
              </a:rPr>
              <a:t>A.Thank</a:t>
            </a:r>
            <a:r>
              <a:rPr lang="en-US" altLang="zh-CN" sz="3000" dirty="0">
                <a:latin typeface="Times New Roman"/>
                <a:ea typeface="宋体"/>
              </a:rPr>
              <a:t> you</a:t>
            </a:r>
            <a:r>
              <a:rPr lang="en-US" altLang="zh-CN" sz="30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000" spc="-150" dirty="0" err="1" smtClean="0">
                <a:latin typeface="Times New Roman"/>
                <a:ea typeface="宋体"/>
              </a:rPr>
              <a:t>B.We</a:t>
            </a:r>
            <a:r>
              <a:rPr lang="en-US" altLang="zh-CN" sz="3000" spc="-150" dirty="0" smtClean="0">
                <a:latin typeface="Times New Roman"/>
                <a:ea typeface="宋体"/>
              </a:rPr>
              <a:t> </a:t>
            </a:r>
            <a:r>
              <a:rPr lang="en-US" altLang="zh-CN" sz="3000" spc="-150" dirty="0">
                <a:latin typeface="Times New Roman"/>
                <a:ea typeface="宋体"/>
              </a:rPr>
              <a:t>are having a party</a:t>
            </a:r>
            <a:r>
              <a:rPr lang="en-US" altLang="zh-CN" sz="3000" spc="-15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000" dirty="0" err="1" smtClean="0">
                <a:latin typeface="Times New Roman"/>
                <a:ea typeface="宋体"/>
              </a:rPr>
              <a:t>C.She</a:t>
            </a:r>
            <a:r>
              <a:rPr lang="en-US" altLang="zh-CN" sz="3000" dirty="0" smtClean="0">
                <a:latin typeface="Times New Roman"/>
                <a:ea typeface="宋体"/>
              </a:rPr>
              <a:t> </a:t>
            </a:r>
            <a:r>
              <a:rPr lang="en-US" altLang="zh-CN" sz="3000" dirty="0">
                <a:latin typeface="Times New Roman"/>
                <a:ea typeface="宋体"/>
              </a:rPr>
              <a:t>is singing a </a:t>
            </a:r>
            <a:r>
              <a:rPr lang="en-US" altLang="zh-CN" sz="3000" dirty="0" err="1">
                <a:latin typeface="Times New Roman"/>
                <a:ea typeface="宋体"/>
              </a:rPr>
              <a:t>song,but</a:t>
            </a:r>
            <a:r>
              <a:rPr lang="en-US" altLang="zh-CN" sz="3000" dirty="0">
                <a:latin typeface="Times New Roman"/>
                <a:ea typeface="宋体"/>
              </a:rPr>
              <a:t> the bell rings</a:t>
            </a:r>
            <a:r>
              <a:rPr lang="en-US" altLang="zh-CN" sz="30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000" dirty="0" err="1" smtClean="0">
                <a:latin typeface="Times New Roman"/>
                <a:ea typeface="宋体"/>
              </a:rPr>
              <a:t>D.We</a:t>
            </a:r>
            <a:r>
              <a:rPr lang="en-US" altLang="zh-CN" sz="3000" dirty="0" smtClean="0">
                <a:latin typeface="Times New Roman"/>
                <a:ea typeface="宋体"/>
              </a:rPr>
              <a:t> </a:t>
            </a:r>
            <a:r>
              <a:rPr lang="en-US" altLang="zh-CN" sz="3000" dirty="0">
                <a:latin typeface="Times New Roman"/>
                <a:ea typeface="宋体"/>
              </a:rPr>
              <a:t>are at my home</a:t>
            </a:r>
            <a:r>
              <a:rPr lang="en-US" altLang="zh-CN" sz="30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000" dirty="0" err="1" smtClean="0">
                <a:latin typeface="Times New Roman"/>
                <a:ea typeface="宋体"/>
              </a:rPr>
              <a:t>E.Because</a:t>
            </a:r>
            <a:r>
              <a:rPr lang="en-US" altLang="zh-CN" sz="3000" dirty="0" smtClean="0">
                <a:latin typeface="Times New Roman"/>
                <a:ea typeface="宋体"/>
              </a:rPr>
              <a:t> I’m </a:t>
            </a:r>
            <a:r>
              <a:rPr lang="en-US" altLang="zh-CN" sz="3000" dirty="0" err="1" smtClean="0">
                <a:latin typeface="Times New Roman"/>
                <a:ea typeface="宋体"/>
              </a:rPr>
              <a:t>dancing,but</a:t>
            </a:r>
            <a:r>
              <a:rPr lang="en-US" altLang="zh-CN" sz="3000" dirty="0" smtClean="0">
                <a:latin typeface="Times New Roman"/>
                <a:ea typeface="宋体"/>
              </a:rPr>
              <a:t> the cat comes into the room.</a:t>
            </a:r>
            <a:endParaRPr lang="zh-CN" altLang="en-US" sz="3000" dirty="0"/>
          </a:p>
        </p:txBody>
      </p:sp>
      <p:sp>
        <p:nvSpPr>
          <p:cNvPr id="3" name="矩形 2"/>
          <p:cNvSpPr/>
          <p:nvPr/>
        </p:nvSpPr>
        <p:spPr>
          <a:xfrm>
            <a:off x="4148136" y="38949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1824" y="43216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1824" y="47476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23992" y="51952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7768" y="563686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8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10240" cy="5875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六、阅读广告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Happy Birthday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want to have a special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birthday?Have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look at our website(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网站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 Party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have two kinds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parties.The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party will be in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home.Girls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please visit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www.g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birthday.com.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please visit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www.b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birthday.com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84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102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宋体"/>
              </a:rPr>
              <a:t>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 Dinner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have three kinds of set dinners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晚餐套餐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at the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cost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$10-30.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Set A:$10 per person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Set B:$20 per person.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Set C:$30 per person.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Tel:659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487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252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695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website doesn’t offer(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提供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information about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A.birthday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parties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B.birthday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dinners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C.birthday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trips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can know more about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 parties at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www.g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birthday.com.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A.parents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’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B.girls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’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C.boys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’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308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400425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8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695"/>
            <a:ext cx="1100645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underlined word “cost” means “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 in Chinese.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调查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描述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费用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)4.We can see the ad(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广告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A.dictionary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B.maths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C.newspaper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5.I’m a 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boy.I’ll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 have a special 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birthday.I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spc="-150" dirty="0" smtClean="0">
                <a:latin typeface="Times New Roman"/>
                <a:ea typeface="宋体"/>
                <a:cs typeface="Times New Roman"/>
              </a:rPr>
              <a:t>visit </a:t>
            </a:r>
            <a:r>
              <a:rPr lang="zh-CN" altLang="zh-CN" sz="3400" u="sng" spc="-15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www.b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birthday.com.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www.g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birthday.com.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www.q</a:t>
            </a:r>
            <a:r>
              <a:rPr lang="zh-CN" altLang="zh-CN" sz="3400" i="1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birthday.com.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7995" y="1027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995" y="32059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972" y="45823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10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249" y="1520122"/>
            <a:ext cx="108108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根据提示补全短文。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There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four people in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Sunday.All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people are busy with their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things.My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father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clean) his car,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连词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his friend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(call)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(talk)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phone,but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bell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(ring).My sister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</a:t>
            </a:r>
          </a:p>
        </p:txBody>
      </p:sp>
      <p:sp>
        <p:nvSpPr>
          <p:cNvPr id="6" name="矩形 5"/>
          <p:cNvSpPr/>
          <p:nvPr/>
        </p:nvSpPr>
        <p:spPr>
          <a:xfrm>
            <a:off x="3155492" y="24179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2881" y="3932436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cleaning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4369" y="395962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2915" y="4751586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calls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5624" y="4751585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3848" y="552311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rings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01039" y="876266"/>
            <a:ext cx="1081087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7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TV,but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dog starts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8.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(bark).What am I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9.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)? 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10.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(send) an email to my friend.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318" y="970161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5545" y="978297"/>
            <a:ext cx="14093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 bark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2286" y="179190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67995" y="1753800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sending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960" y="1595506"/>
            <a:ext cx="10844845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一、根据所给图片、首字母及中文提示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写出所缺的单词。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1.John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 book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for </a:t>
            </a:r>
            <a:r>
              <a:rPr lang="en-US" altLang="zh-CN" sz="3400" dirty="0">
                <a:latin typeface="Times New Roman"/>
                <a:ea typeface="宋体"/>
              </a:rPr>
              <a:t>the third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t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2.The dog is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b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/>
                <a:ea typeface="宋体"/>
              </a:rPr>
              <a:t>,</a:t>
            </a:r>
            <a:r>
              <a:rPr lang="en-US" altLang="zh-CN" sz="3600" u="sng" dirty="0" smtClean="0">
                <a:latin typeface="Times New Roman"/>
                <a:ea typeface="宋体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very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l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77.jpeg"/>
          <p:cNvPicPr/>
          <p:nvPr/>
        </p:nvPicPr>
        <p:blipFill rotWithShape="1">
          <a:blip r:embed="rId5"/>
          <a:srcRect l="16393" r="20415"/>
          <a:stretch/>
        </p:blipFill>
        <p:spPr>
          <a:xfrm>
            <a:off x="6518246" y="2408391"/>
            <a:ext cx="1249960" cy="1617975"/>
          </a:xfrm>
          <a:prstGeom prst="rect">
            <a:avLst/>
          </a:prstGeom>
        </p:spPr>
      </p:pic>
      <p:pic>
        <p:nvPicPr>
          <p:cNvPr id="10" name="image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905890" y="4352266"/>
            <a:ext cx="1652590" cy="13864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97070" y="248708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eading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5221" y="327044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9754" y="4039998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arking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68985" y="4870436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oudly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9750" y="864938"/>
            <a:ext cx="108312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now.Our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classmates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 road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but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他正在吹唢呐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但门铃响了。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他们正在举行一个生日聚会。他们十分高兴。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75830" y="985673"/>
            <a:ext cx="2020570" cy="16527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22587" y="98567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reen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1984" y="177394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rossing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58127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0915" y="253364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7117" y="257174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73266" y="258941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suona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048" y="3331183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6633" y="41324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95229" y="4103885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16720" y="411202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5733" y="4112021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55226" y="410249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59062" y="485636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29917"/>
            <a:ext cx="1092136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waits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says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1.“Stop!”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boy.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mum is cooking in the kitchen and my father is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 on the sofa.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3.Simon is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birthday party.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4.His friends 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boy stops and everyone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3550" y="1685925"/>
            <a:ext cx="8658225" cy="5905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8337" y="229413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068" y="3691947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1545" y="4391836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13287" y="511353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71453" y="5811044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waits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7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70845"/>
            <a:ext cx="1109662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1.Jack can play</a:t>
            </a:r>
            <a:r>
              <a:rPr lang="zh-CN" altLang="zh-CN" sz="3400" u="sng" spc="-15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football,but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 he can’t play</a:t>
            </a:r>
            <a:r>
              <a:rPr lang="zh-CN" altLang="zh-CN" sz="3400" u="sng" spc="-15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spc="-150" dirty="0" err="1" smtClean="0">
                <a:latin typeface="Times New Roman"/>
                <a:ea typeface="宋体"/>
                <a:cs typeface="Times New Roman"/>
              </a:rPr>
              <a:t>suona</a:t>
            </a:r>
            <a:r>
              <a:rPr lang="en-US" altLang="zh-CN" sz="3400" i="1" spc="-15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A./;/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B./;the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time to go to Shanghai.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A.three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B.third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third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3.Speak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can’t hear you.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B.loud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C.loudly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970" y="16881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1862" y="3173013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8970" y="4684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7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70845"/>
            <a:ext cx="107061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am flying a kite,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someone calls 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5.She’s crossing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street,but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traffic lights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信号灯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turn.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A.start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B.start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C.starts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6570" y="1074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47" y="25713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40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四、在短文中选择填空。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These animals are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music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party.Look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frog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singing.But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that one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little cat is playing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dog is playing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.They’re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happy.Oh!The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children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here.They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join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them.But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frogs jump into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pond.And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cat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away.The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dog stops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playing.It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bark very loudly.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7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1974" y="854308"/>
            <a:ext cx="1093089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2.A.These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)3.A.is dancing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B.dances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C.dance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pipa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琵琶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dirty="0" err="1" smtClean="0">
                <a:latin typeface="Times New Roman"/>
                <a:ea typeface="宋体"/>
                <a:cs typeface="Times New Roman"/>
              </a:rPr>
              <a:t>pipa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i="1" dirty="0" err="1" smtClean="0">
                <a:latin typeface="Times New Roman"/>
                <a:ea typeface="宋体"/>
                <a:cs typeface="Times New Roman"/>
              </a:rPr>
              <a:t>erhu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5.A.trumpet(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B.zither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齐特琴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trumpet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6.A.come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C.coming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7.A.run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B.running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8.A.starts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B.start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C.starting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02308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869" y="1751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5869" y="24941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5869" y="32135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9914" y="38481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1824" y="46468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1814" y="53677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7891" y="6066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Mary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将生日宴会的照片发了朋友圈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请根据图片回复留言。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336</Words>
  <Application>Microsoft Office PowerPoint</Application>
  <PresentationFormat>自定义</PresentationFormat>
  <Paragraphs>166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Times New Roman</vt:lpstr>
      <vt:lpstr>汉仪雅酷黑 95W</vt:lpstr>
      <vt:lpstr>Calibri</vt:lpstr>
      <vt:lpstr>方正大标宋简体</vt:lpstr>
      <vt:lpstr>微软雅黑</vt:lpstr>
      <vt:lpstr>方正大标宋_GBK</vt:lpstr>
      <vt:lpstr>MS Mincho</vt:lpstr>
      <vt:lpstr>方正小标宋_GBK</vt:lpstr>
      <vt:lpstr>方正隶变_GBK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2026-03-10T01:17:03Z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